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1.xml" ContentType="application/vnd.openxmlformats-officedocument.themeOverr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theme/themeOverride2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1" r:id="rId1"/>
  </p:sldMasterIdLst>
  <p:notesMasterIdLst>
    <p:notesMasterId r:id="rId24"/>
  </p:notesMasterIdLst>
  <p:handoutMasterIdLst>
    <p:handoutMasterId r:id="rId25"/>
  </p:handoutMasterIdLst>
  <p:sldIdLst>
    <p:sldId id="515" r:id="rId2"/>
    <p:sldId id="393" r:id="rId3"/>
    <p:sldId id="484" r:id="rId4"/>
    <p:sldId id="397" r:id="rId5"/>
    <p:sldId id="398" r:id="rId6"/>
    <p:sldId id="399" r:id="rId7"/>
    <p:sldId id="485" r:id="rId8"/>
    <p:sldId id="447" r:id="rId9"/>
    <p:sldId id="505" r:id="rId10"/>
    <p:sldId id="466" r:id="rId11"/>
    <p:sldId id="467" r:id="rId12"/>
    <p:sldId id="512" r:id="rId13"/>
    <p:sldId id="506" r:id="rId14"/>
    <p:sldId id="489" r:id="rId15"/>
    <p:sldId id="503" r:id="rId16"/>
    <p:sldId id="516" r:id="rId17"/>
    <p:sldId id="507" r:id="rId18"/>
    <p:sldId id="490" r:id="rId19"/>
    <p:sldId id="504" r:id="rId20"/>
    <p:sldId id="514" r:id="rId21"/>
    <p:sldId id="474" r:id="rId22"/>
    <p:sldId id="273" r:id="rId23"/>
  </p:sldIdLst>
  <p:sldSz cx="12190413" cy="6859588"/>
  <p:notesSz cx="6797675" cy="9926638"/>
  <p:embeddedFontLst>
    <p:embeddedFont>
      <p:font typeface="Caveat"/>
      <p:regular r:id="rId26"/>
      <p:bold r:id="rId27"/>
    </p:embeddedFont>
    <p:embeddedFont>
      <p:font typeface="Lucida Bright" panose="02040602050505020304" pitchFamily="18" charset="0"/>
      <p:regular r:id="rId28"/>
      <p:bold r:id="rId29"/>
      <p:italic r:id="rId30"/>
      <p:boldItalic r:id="rId31"/>
    </p:embeddedFont>
    <p:embeddedFont>
      <p:font typeface="Montserrat" panose="00000500000000000000" pitchFamily="2" charset="0"/>
      <p:regular r:id="rId32"/>
      <p:bold r:id="rId33"/>
      <p:italic r:id="rId34"/>
      <p:boldItalic r:id="rId35"/>
    </p:embeddedFont>
  </p:embeddedFontLst>
  <p:defaultTextStyle>
    <a:defPPr>
      <a:defRPr lang="es-ES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5F416821-9D16-4E6F-98AC-76C1B9E9E099}">
          <p14:sldIdLst>
            <p14:sldId id="515"/>
          </p14:sldIdLst>
        </p14:section>
        <p14:section name="Sección sin título" id="{59E62C51-40CF-4F3D-88F3-B5FE31A43292}">
          <p14:sldIdLst/>
        </p14:section>
        <p14:section name="Sección sin título" id="{B8C08BB6-9CD0-4FFC-95BA-E462845431E1}">
          <p14:sldIdLst>
            <p14:sldId id="393"/>
            <p14:sldId id="484"/>
            <p14:sldId id="397"/>
            <p14:sldId id="398"/>
            <p14:sldId id="399"/>
            <p14:sldId id="485"/>
            <p14:sldId id="447"/>
            <p14:sldId id="505"/>
            <p14:sldId id="466"/>
            <p14:sldId id="467"/>
            <p14:sldId id="512"/>
            <p14:sldId id="506"/>
            <p14:sldId id="489"/>
            <p14:sldId id="503"/>
            <p14:sldId id="516"/>
            <p14:sldId id="507"/>
            <p14:sldId id="490"/>
            <p14:sldId id="504"/>
            <p14:sldId id="514"/>
            <p14:sldId id="474"/>
          </p14:sldIdLst>
        </p14:section>
        <p14:section name="Sección sin título" id="{486DCC2A-E2DF-4426-A302-07AADDCD0CF6}">
          <p14:sldIdLst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110">
          <p15:clr>
            <a:srgbClr val="A4A3A4"/>
          </p15:clr>
        </p15:guide>
        <p15:guide id="2" orient="horz" pos="709">
          <p15:clr>
            <a:srgbClr val="A4A3A4"/>
          </p15:clr>
        </p15:guide>
        <p15:guide id="3" pos="74">
          <p15:clr>
            <a:srgbClr val="A4A3A4"/>
          </p15:clr>
        </p15:guide>
        <p15:guide id="4" pos="76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E1"/>
    <a:srgbClr val="F9B000"/>
    <a:srgbClr val="EB8704"/>
    <a:srgbClr val="DD5D08"/>
    <a:srgbClr val="EBF1DE"/>
    <a:srgbClr val="669900"/>
    <a:srgbClr val="BD510A"/>
    <a:srgbClr val="DDA71A"/>
    <a:srgbClr val="773D47"/>
    <a:srgbClr val="00A4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FC799E-3133-49CF-A8A0-C2428DED57F7}" v="1" dt="2024-11-05T17:45:18.0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50" autoAdjust="0"/>
    <p:restoredTop sz="94600" autoAdjust="0"/>
  </p:normalViewPr>
  <p:slideViewPr>
    <p:cSldViewPr>
      <p:cViewPr varScale="1">
        <p:scale>
          <a:sx n="79" d="100"/>
          <a:sy n="79" d="100"/>
        </p:scale>
        <p:origin x="1162" y="67"/>
      </p:cViewPr>
      <p:guideLst>
        <p:guide orient="horz" pos="4110"/>
        <p:guide orient="horz" pos="709"/>
        <p:guide pos="74"/>
        <p:guide pos="76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81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font" Target="fonts/font9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7.fntdata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font" Target="fonts/font10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font" Target="fonts/font8.fntdata"/><Relationship Id="rId3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o Ordóñez" userId="1c70f93584f12661" providerId="LiveId" clId="{16FC799E-3133-49CF-A8A0-C2428DED57F7}"/>
    <pc:docChg chg="addSld delSld modSld delSection modSection">
      <pc:chgData name="Roberto Ordóñez" userId="1c70f93584f12661" providerId="LiveId" clId="{16FC799E-3133-49CF-A8A0-C2428DED57F7}" dt="2024-11-05T17:46:27.698" v="32" actId="20577"/>
      <pc:docMkLst>
        <pc:docMk/>
      </pc:docMkLst>
      <pc:sldChg chg="del">
        <pc:chgData name="Roberto Ordóñez" userId="1c70f93584f12661" providerId="LiveId" clId="{16FC799E-3133-49CF-A8A0-C2428DED57F7}" dt="2024-11-05T17:43:57.870" v="0" actId="47"/>
        <pc:sldMkLst>
          <pc:docMk/>
          <pc:sldMk cId="2181922352" sldId="260"/>
        </pc:sldMkLst>
      </pc:sldChg>
      <pc:sldChg chg="del">
        <pc:chgData name="Roberto Ordóñez" userId="1c70f93584f12661" providerId="LiveId" clId="{16FC799E-3133-49CF-A8A0-C2428DED57F7}" dt="2024-11-05T17:43:57.870" v="0" actId="47"/>
        <pc:sldMkLst>
          <pc:docMk/>
          <pc:sldMk cId="1495748516" sldId="296"/>
        </pc:sldMkLst>
      </pc:sldChg>
      <pc:sldChg chg="del">
        <pc:chgData name="Roberto Ordóñez" userId="1c70f93584f12661" providerId="LiveId" clId="{16FC799E-3133-49CF-A8A0-C2428DED57F7}" dt="2024-11-05T17:43:57.870" v="0" actId="47"/>
        <pc:sldMkLst>
          <pc:docMk/>
          <pc:sldMk cId="3515698607" sldId="313"/>
        </pc:sldMkLst>
      </pc:sldChg>
      <pc:sldChg chg="del">
        <pc:chgData name="Roberto Ordóñez" userId="1c70f93584f12661" providerId="LiveId" clId="{16FC799E-3133-49CF-A8A0-C2428DED57F7}" dt="2024-11-05T17:43:57.870" v="0" actId="47"/>
        <pc:sldMkLst>
          <pc:docMk/>
          <pc:sldMk cId="818911335" sldId="437"/>
        </pc:sldMkLst>
      </pc:sldChg>
      <pc:sldChg chg="add">
        <pc:chgData name="Roberto Ordóñez" userId="1c70f93584f12661" providerId="LiveId" clId="{16FC799E-3133-49CF-A8A0-C2428DED57F7}" dt="2024-11-05T17:45:17.991" v="3"/>
        <pc:sldMkLst>
          <pc:docMk/>
          <pc:sldMk cId="1471067255" sldId="466"/>
        </pc:sldMkLst>
      </pc:sldChg>
      <pc:sldChg chg="del">
        <pc:chgData name="Roberto Ordóñez" userId="1c70f93584f12661" providerId="LiveId" clId="{16FC799E-3133-49CF-A8A0-C2428DED57F7}" dt="2024-11-05T17:45:00.709" v="2" actId="2696"/>
        <pc:sldMkLst>
          <pc:docMk/>
          <pc:sldMk cId="1717266765" sldId="466"/>
        </pc:sldMkLst>
      </pc:sldChg>
      <pc:sldChg chg="del">
        <pc:chgData name="Roberto Ordóñez" userId="1c70f93584f12661" providerId="LiveId" clId="{16FC799E-3133-49CF-A8A0-C2428DED57F7}" dt="2024-11-05T17:45:00.709" v="2" actId="2696"/>
        <pc:sldMkLst>
          <pc:docMk/>
          <pc:sldMk cId="189776215" sldId="467"/>
        </pc:sldMkLst>
      </pc:sldChg>
      <pc:sldChg chg="add">
        <pc:chgData name="Roberto Ordóñez" userId="1c70f93584f12661" providerId="LiveId" clId="{16FC799E-3133-49CF-A8A0-C2428DED57F7}" dt="2024-11-05T17:45:17.991" v="3"/>
        <pc:sldMkLst>
          <pc:docMk/>
          <pc:sldMk cId="2817376398" sldId="467"/>
        </pc:sldMkLst>
      </pc:sldChg>
      <pc:sldChg chg="del">
        <pc:chgData name="Roberto Ordóñez" userId="1c70f93584f12661" providerId="LiveId" clId="{16FC799E-3133-49CF-A8A0-C2428DED57F7}" dt="2024-11-05T17:45:00.709" v="2" actId="2696"/>
        <pc:sldMkLst>
          <pc:docMk/>
          <pc:sldMk cId="1602332247" sldId="474"/>
        </pc:sldMkLst>
      </pc:sldChg>
      <pc:sldChg chg="add">
        <pc:chgData name="Roberto Ordóñez" userId="1c70f93584f12661" providerId="LiveId" clId="{16FC799E-3133-49CF-A8A0-C2428DED57F7}" dt="2024-11-05T17:45:17.991" v="3"/>
        <pc:sldMkLst>
          <pc:docMk/>
          <pc:sldMk cId="4014101758" sldId="474"/>
        </pc:sldMkLst>
      </pc:sldChg>
      <pc:sldChg chg="del">
        <pc:chgData name="Roberto Ordóñez" userId="1c70f93584f12661" providerId="LiveId" clId="{16FC799E-3133-49CF-A8A0-C2428DED57F7}" dt="2024-11-05T17:43:57.870" v="0" actId="47"/>
        <pc:sldMkLst>
          <pc:docMk/>
          <pc:sldMk cId="2950991315" sldId="487"/>
        </pc:sldMkLst>
      </pc:sldChg>
      <pc:sldChg chg="del">
        <pc:chgData name="Roberto Ordóñez" userId="1c70f93584f12661" providerId="LiveId" clId="{16FC799E-3133-49CF-A8A0-C2428DED57F7}" dt="2024-11-05T17:43:58.702" v="1" actId="47"/>
        <pc:sldMkLst>
          <pc:docMk/>
          <pc:sldMk cId="1921981285" sldId="488"/>
        </pc:sldMkLst>
      </pc:sldChg>
      <pc:sldChg chg="del">
        <pc:chgData name="Roberto Ordóñez" userId="1c70f93584f12661" providerId="LiveId" clId="{16FC799E-3133-49CF-A8A0-C2428DED57F7}" dt="2024-11-05T17:45:00.709" v="2" actId="2696"/>
        <pc:sldMkLst>
          <pc:docMk/>
          <pc:sldMk cId="1181053422" sldId="489"/>
        </pc:sldMkLst>
      </pc:sldChg>
      <pc:sldChg chg="add">
        <pc:chgData name="Roberto Ordóñez" userId="1c70f93584f12661" providerId="LiveId" clId="{16FC799E-3133-49CF-A8A0-C2428DED57F7}" dt="2024-11-05T17:45:17.991" v="3"/>
        <pc:sldMkLst>
          <pc:docMk/>
          <pc:sldMk cId="1252843157" sldId="489"/>
        </pc:sldMkLst>
      </pc:sldChg>
      <pc:sldChg chg="del">
        <pc:chgData name="Roberto Ordóñez" userId="1c70f93584f12661" providerId="LiveId" clId="{16FC799E-3133-49CF-A8A0-C2428DED57F7}" dt="2024-11-05T17:45:00.709" v="2" actId="2696"/>
        <pc:sldMkLst>
          <pc:docMk/>
          <pc:sldMk cId="804789079" sldId="490"/>
        </pc:sldMkLst>
      </pc:sldChg>
      <pc:sldChg chg="modSp add mod">
        <pc:chgData name="Roberto Ordóñez" userId="1c70f93584f12661" providerId="LiveId" clId="{16FC799E-3133-49CF-A8A0-C2428DED57F7}" dt="2024-11-05T17:46:27.698" v="32" actId="20577"/>
        <pc:sldMkLst>
          <pc:docMk/>
          <pc:sldMk cId="3556177865" sldId="490"/>
        </pc:sldMkLst>
        <pc:spChg chg="mod">
          <ac:chgData name="Roberto Ordóñez" userId="1c70f93584f12661" providerId="LiveId" clId="{16FC799E-3133-49CF-A8A0-C2428DED57F7}" dt="2024-11-05T17:46:27.698" v="32" actId="20577"/>
          <ac:spMkLst>
            <pc:docMk/>
            <pc:sldMk cId="3556177865" sldId="490"/>
            <ac:spMk id="3" creationId="{00000000-0000-0000-0000-000000000000}"/>
          </ac:spMkLst>
        </pc:spChg>
      </pc:sldChg>
      <pc:sldChg chg="del">
        <pc:chgData name="Roberto Ordóñez" userId="1c70f93584f12661" providerId="LiveId" clId="{16FC799E-3133-49CF-A8A0-C2428DED57F7}" dt="2024-11-05T17:43:57.870" v="0" actId="47"/>
        <pc:sldMkLst>
          <pc:docMk/>
          <pc:sldMk cId="2109465034" sldId="493"/>
        </pc:sldMkLst>
      </pc:sldChg>
      <pc:sldChg chg="del">
        <pc:chgData name="Roberto Ordóñez" userId="1c70f93584f12661" providerId="LiveId" clId="{16FC799E-3133-49CF-A8A0-C2428DED57F7}" dt="2024-11-05T17:43:57.870" v="0" actId="47"/>
        <pc:sldMkLst>
          <pc:docMk/>
          <pc:sldMk cId="2119879047" sldId="494"/>
        </pc:sldMkLst>
      </pc:sldChg>
      <pc:sldChg chg="add">
        <pc:chgData name="Roberto Ordóñez" userId="1c70f93584f12661" providerId="LiveId" clId="{16FC799E-3133-49CF-A8A0-C2428DED57F7}" dt="2024-11-05T17:45:17.991" v="3"/>
        <pc:sldMkLst>
          <pc:docMk/>
          <pc:sldMk cId="768907967" sldId="503"/>
        </pc:sldMkLst>
      </pc:sldChg>
      <pc:sldChg chg="del">
        <pc:chgData name="Roberto Ordóñez" userId="1c70f93584f12661" providerId="LiveId" clId="{16FC799E-3133-49CF-A8A0-C2428DED57F7}" dt="2024-11-05T17:45:00.709" v="2" actId="2696"/>
        <pc:sldMkLst>
          <pc:docMk/>
          <pc:sldMk cId="3836302358" sldId="503"/>
        </pc:sldMkLst>
      </pc:sldChg>
      <pc:sldChg chg="add">
        <pc:chgData name="Roberto Ordóñez" userId="1c70f93584f12661" providerId="LiveId" clId="{16FC799E-3133-49CF-A8A0-C2428DED57F7}" dt="2024-11-05T17:45:17.991" v="3"/>
        <pc:sldMkLst>
          <pc:docMk/>
          <pc:sldMk cId="2368949381" sldId="504"/>
        </pc:sldMkLst>
      </pc:sldChg>
      <pc:sldChg chg="del">
        <pc:chgData name="Roberto Ordóñez" userId="1c70f93584f12661" providerId="LiveId" clId="{16FC799E-3133-49CF-A8A0-C2428DED57F7}" dt="2024-11-05T17:45:00.709" v="2" actId="2696"/>
        <pc:sldMkLst>
          <pc:docMk/>
          <pc:sldMk cId="3911872431" sldId="504"/>
        </pc:sldMkLst>
      </pc:sldChg>
      <pc:sldChg chg="add">
        <pc:chgData name="Roberto Ordóñez" userId="1c70f93584f12661" providerId="LiveId" clId="{16FC799E-3133-49CF-A8A0-C2428DED57F7}" dt="2024-11-05T17:45:17.991" v="3"/>
        <pc:sldMkLst>
          <pc:docMk/>
          <pc:sldMk cId="2419803840" sldId="506"/>
        </pc:sldMkLst>
      </pc:sldChg>
      <pc:sldChg chg="del">
        <pc:chgData name="Roberto Ordóñez" userId="1c70f93584f12661" providerId="LiveId" clId="{16FC799E-3133-49CF-A8A0-C2428DED57F7}" dt="2024-11-05T17:45:00.709" v="2" actId="2696"/>
        <pc:sldMkLst>
          <pc:docMk/>
          <pc:sldMk cId="2871298408" sldId="506"/>
        </pc:sldMkLst>
      </pc:sldChg>
      <pc:sldChg chg="del">
        <pc:chgData name="Roberto Ordóñez" userId="1c70f93584f12661" providerId="LiveId" clId="{16FC799E-3133-49CF-A8A0-C2428DED57F7}" dt="2024-11-05T17:45:00.709" v="2" actId="2696"/>
        <pc:sldMkLst>
          <pc:docMk/>
          <pc:sldMk cId="1356282068" sldId="507"/>
        </pc:sldMkLst>
      </pc:sldChg>
      <pc:sldChg chg="add">
        <pc:chgData name="Roberto Ordóñez" userId="1c70f93584f12661" providerId="LiveId" clId="{16FC799E-3133-49CF-A8A0-C2428DED57F7}" dt="2024-11-05T17:45:17.991" v="3"/>
        <pc:sldMkLst>
          <pc:docMk/>
          <pc:sldMk cId="2170724661" sldId="507"/>
        </pc:sldMkLst>
      </pc:sldChg>
      <pc:sldChg chg="del">
        <pc:chgData name="Roberto Ordóñez" userId="1c70f93584f12661" providerId="LiveId" clId="{16FC799E-3133-49CF-A8A0-C2428DED57F7}" dt="2024-11-05T17:45:00.709" v="2" actId="2696"/>
        <pc:sldMkLst>
          <pc:docMk/>
          <pc:sldMk cId="2435315835" sldId="512"/>
        </pc:sldMkLst>
      </pc:sldChg>
      <pc:sldChg chg="add">
        <pc:chgData name="Roberto Ordóñez" userId="1c70f93584f12661" providerId="LiveId" clId="{16FC799E-3133-49CF-A8A0-C2428DED57F7}" dt="2024-11-05T17:45:17.991" v="3"/>
        <pc:sldMkLst>
          <pc:docMk/>
          <pc:sldMk cId="2554115346" sldId="512"/>
        </pc:sldMkLst>
      </pc:sldChg>
      <pc:sldChg chg="del">
        <pc:chgData name="Roberto Ordóñez" userId="1c70f93584f12661" providerId="LiveId" clId="{16FC799E-3133-49CF-A8A0-C2428DED57F7}" dt="2024-11-05T17:45:00.709" v="2" actId="2696"/>
        <pc:sldMkLst>
          <pc:docMk/>
          <pc:sldMk cId="32787818" sldId="514"/>
        </pc:sldMkLst>
      </pc:sldChg>
      <pc:sldChg chg="add">
        <pc:chgData name="Roberto Ordóñez" userId="1c70f93584f12661" providerId="LiveId" clId="{16FC799E-3133-49CF-A8A0-C2428DED57F7}" dt="2024-11-05T17:45:17.991" v="3"/>
        <pc:sldMkLst>
          <pc:docMk/>
          <pc:sldMk cId="2309394987" sldId="514"/>
        </pc:sldMkLst>
      </pc:sldChg>
      <pc:sldChg chg="add">
        <pc:chgData name="Roberto Ordóñez" userId="1c70f93584f12661" providerId="LiveId" clId="{16FC799E-3133-49CF-A8A0-C2428DED57F7}" dt="2024-11-05T17:45:17.991" v="3"/>
        <pc:sldMkLst>
          <pc:docMk/>
          <pc:sldMk cId="369119531" sldId="516"/>
        </pc:sldMkLst>
      </pc:sldChg>
      <pc:sldChg chg="del">
        <pc:chgData name="Roberto Ordóñez" userId="1c70f93584f12661" providerId="LiveId" clId="{16FC799E-3133-49CF-A8A0-C2428DED57F7}" dt="2024-11-05T17:45:00.709" v="2" actId="2696"/>
        <pc:sldMkLst>
          <pc:docMk/>
          <pc:sldMk cId="625223416" sldId="51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package" Target="../embeddings/Microsoft_Excel_Worksheet4.xlsx"/><Relationship Id="rId2" Type="http://schemas.openxmlformats.org/officeDocument/2006/relationships/image" Target="../media/image9.png"/><Relationship Id="rId1" Type="http://schemas.openxmlformats.org/officeDocument/2006/relationships/image" Target="../media/image8.png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561996233320882"/>
          <c:y val="3.5927068821810737E-2"/>
          <c:w val="0.78767181424277077"/>
          <c:h val="0.7779053927378972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Mucho + Bastante</c:v>
                </c:pt>
              </c:strCache>
            </c:strRef>
          </c:tx>
          <c:spPr>
            <a:solidFill>
              <a:srgbClr val="99CC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6EE-40D2-92CC-326A571D2F3D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E6EE-40D2-92CC-326A571D2F3D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E6EE-40D2-92CC-326A571D2F3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es-C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 (Una compañia grande|Una compañía pequeña)</c:v>
                </c:pt>
                <c:pt idx="1">
                  <c:v> (Una compañia multinacional|Una compañía con presencia sólo en España)</c:v>
                </c:pt>
                <c:pt idx="2">
                  <c:v>(Una multinacional extranjera|Una multinacional española)</c:v>
                </c:pt>
              </c:strCache>
            </c:strRef>
          </c:cat>
          <c:val>
            <c:numRef>
              <c:f>Hoja1!$B$2:$B$4</c:f>
              <c:numCache>
                <c:formatCode>0.0</c:formatCode>
                <c:ptCount val="3"/>
                <c:pt idx="0">
                  <c:v>54.407787993510006</c:v>
                </c:pt>
                <c:pt idx="1">
                  <c:v>59.870200108166571</c:v>
                </c:pt>
                <c:pt idx="2">
                  <c:v>43.807463493780418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6EE-40D2-92CC-326A571D2F3D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     </c:v>
                </c:pt>
              </c:strCache>
            </c:strRef>
          </c:tx>
          <c:spPr>
            <a:solidFill>
              <a:schemeClr val="bg1"/>
            </a:solidFill>
          </c:spPr>
          <c:invertIfNegative val="0"/>
          <c:dLbls>
            <c:delete val="1"/>
          </c:dLbls>
          <c:cat>
            <c:strRef>
              <c:f>Hoja1!$A$2:$A$4</c:f>
              <c:strCache>
                <c:ptCount val="3"/>
                <c:pt idx="0">
                  <c:v> (Una compañia grande|Una compañía pequeña)</c:v>
                </c:pt>
                <c:pt idx="1">
                  <c:v> (Una compañia multinacional|Una compañía con presencia sólo en España)</c:v>
                </c:pt>
                <c:pt idx="2">
                  <c:v>(Una multinacional extranjera|Una multinacional española)</c:v>
                </c:pt>
              </c:strCache>
            </c:strRef>
          </c:cat>
          <c:val>
            <c:numRef>
              <c:f>Hoja1!$C$2:$C$4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6EE-40D2-92CC-326A571D2F3D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Indiferente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6-E6EE-40D2-92CC-326A571D2F3D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 (Una compañia grande|Una compañía pequeña)</c:v>
                </c:pt>
                <c:pt idx="1">
                  <c:v> (Una compañia multinacional|Una compañía con presencia sólo en España)</c:v>
                </c:pt>
                <c:pt idx="2">
                  <c:v>(Una multinacional extranjera|Una multinacional española)</c:v>
                </c:pt>
              </c:strCache>
            </c:strRef>
          </c:cat>
          <c:val>
            <c:numRef>
              <c:f>Hoja1!$D$2:$D$4</c:f>
              <c:numCache>
                <c:formatCode>0.0</c:formatCode>
                <c:ptCount val="3"/>
                <c:pt idx="0">
                  <c:v>31.963223363980532</c:v>
                </c:pt>
                <c:pt idx="1">
                  <c:v>28.339643050297457</c:v>
                </c:pt>
                <c:pt idx="2">
                  <c:v>35.911303407247161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6EE-40D2-92CC-326A571D2F3D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   </c:v>
                </c:pt>
              </c:strCache>
            </c:strRef>
          </c:tx>
          <c:spPr>
            <a:solidFill>
              <a:schemeClr val="bg1"/>
            </a:solidFill>
          </c:spPr>
          <c:invertIfNegative val="0"/>
          <c:dLbls>
            <c:delete val="1"/>
          </c:dLbls>
          <c:cat>
            <c:strRef>
              <c:f>Hoja1!$A$2:$A$4</c:f>
              <c:strCache>
                <c:ptCount val="3"/>
                <c:pt idx="0">
                  <c:v> (Una compañia grande|Una compañía pequeña)</c:v>
                </c:pt>
                <c:pt idx="1">
                  <c:v> (Una compañia multinacional|Una compañía con presencia sólo en España)</c:v>
                </c:pt>
                <c:pt idx="2">
                  <c:v>(Una multinacional extranjera|Una multinacional española)</c:v>
                </c:pt>
              </c:strCache>
            </c:strRef>
          </c:cat>
          <c:val>
            <c:numRef>
              <c:f>Hoja1!$E$2:$E$4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6EE-40D2-92CC-326A571D2F3D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Bastante + Mucho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es-C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 (Una compañia grande|Una compañía pequeña)</c:v>
                </c:pt>
                <c:pt idx="1">
                  <c:v> (Una compañia multinacional|Una compañía con presencia sólo en España)</c:v>
                </c:pt>
                <c:pt idx="2">
                  <c:v>(Una multinacional extranjera|Una multinacional española)</c:v>
                </c:pt>
              </c:strCache>
            </c:strRef>
          </c:cat>
          <c:val>
            <c:numRef>
              <c:f>Hoja1!$F$2:$F$4</c:f>
              <c:numCache>
                <c:formatCode>0.0</c:formatCode>
                <c:ptCount val="3"/>
                <c:pt idx="0">
                  <c:v>13.628988642509466</c:v>
                </c:pt>
                <c:pt idx="1">
                  <c:v>11.790156841535964</c:v>
                </c:pt>
                <c:pt idx="2">
                  <c:v>20.281233098972418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E6EE-40D2-92CC-326A571D2F3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236521728"/>
        <c:axId val="236527616"/>
      </c:barChart>
      <c:catAx>
        <c:axId val="236521728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extTo"/>
        <c:crossAx val="236527616"/>
        <c:crosses val="autoZero"/>
        <c:auto val="1"/>
        <c:lblAlgn val="ctr"/>
        <c:lblOffset val="100"/>
        <c:noMultiLvlLbl val="0"/>
      </c:catAx>
      <c:valAx>
        <c:axId val="236527616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236521728"/>
        <c:crosses val="max"/>
        <c:crossBetween val="between"/>
      </c:valAx>
    </c:plotArea>
    <c:legend>
      <c:legendPos val="b"/>
      <c:legendEntry>
        <c:idx val="0"/>
        <c:txPr>
          <a:bodyPr/>
          <a:lstStyle/>
          <a:p>
            <a: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s-CL"/>
          </a:p>
        </c:txPr>
      </c:legendEntry>
      <c:layout>
        <c:manualLayout>
          <c:xMode val="edge"/>
          <c:yMode val="edge"/>
          <c:x val="3.6113128307786804E-2"/>
          <c:y val="0.89632386838565892"/>
          <c:w val="0.94513234154231007"/>
          <c:h val="8.408408331197148E-2"/>
        </c:manualLayout>
      </c:layout>
      <c:overlay val="0"/>
      <c:txPr>
        <a:bodyPr/>
        <a:lstStyle/>
        <a:p>
          <a:pPr>
            <a:defRPr sz="1600">
              <a:solidFill>
                <a:schemeClr val="tx1">
                  <a:lumMod val="75000"/>
                  <a:lumOff val="25000"/>
                </a:schemeClr>
              </a:solidFill>
            </a:defRPr>
          </a:pPr>
          <a:endParaRPr lang="es-CL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Segoe UI" panose="020B0502040204020203" pitchFamily="34" charset="0"/>
          <a:cs typeface="Segoe UI" panose="020B0502040204020203" pitchFamily="34" charset="0"/>
        </a:defRPr>
      </a:pPr>
      <a:endParaRPr lang="es-C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561996233320882"/>
          <c:y val="3.5927068821810737E-2"/>
          <c:w val="0.78767181424277077"/>
          <c:h val="0.7779053927378972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Mucho + Bastante</c:v>
                </c:pt>
              </c:strCache>
            </c:strRef>
          </c:tx>
          <c:spPr>
            <a:solidFill>
              <a:srgbClr val="99CC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5ECE-4666-83DD-7A196F13B3DD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5ECE-4666-83DD-7A196F13B3DD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5ECE-4666-83DD-7A196F13B3D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es-C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 (Que me exija viajar bastante/ mucho|En la que se viaje poco)</c:v>
                </c:pt>
                <c:pt idx="1">
                  <c:v>(Con residencia total o parcial fuera de España|Con residencia sólo en España)</c:v>
                </c:pt>
                <c:pt idx="2">
                  <c:v> (Con salario variable y con altas posibilidades|Con un salario fijo y más seguro)</c:v>
                </c:pt>
              </c:strCache>
            </c:strRef>
          </c:cat>
          <c:val>
            <c:numRef>
              <c:f>Hoja1!$B$2:$B$4</c:f>
              <c:numCache>
                <c:formatCode>0.0</c:formatCode>
                <c:ptCount val="3"/>
                <c:pt idx="0">
                  <c:v>44.56462952947539</c:v>
                </c:pt>
                <c:pt idx="1">
                  <c:v>38.615467820443484</c:v>
                </c:pt>
                <c:pt idx="2">
                  <c:v>43.050297458085453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CE-4666-83DD-7A196F13B3DD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     </c:v>
                </c:pt>
              </c:strCache>
            </c:strRef>
          </c:tx>
          <c:spPr>
            <a:solidFill>
              <a:schemeClr val="bg1"/>
            </a:solidFill>
          </c:spPr>
          <c:invertIfNegative val="0"/>
          <c:dLbls>
            <c:delete val="1"/>
          </c:dLbls>
          <c:cat>
            <c:strRef>
              <c:f>Hoja1!$A$2:$A$4</c:f>
              <c:strCache>
                <c:ptCount val="3"/>
                <c:pt idx="0">
                  <c:v> (Que me exija viajar bastante/ mucho|En la que se viaje poco)</c:v>
                </c:pt>
                <c:pt idx="1">
                  <c:v>(Con residencia total o parcial fuera de España|Con residencia sólo en España)</c:v>
                </c:pt>
                <c:pt idx="2">
                  <c:v> (Con salario variable y con altas posibilidades|Con un salario fijo y más seguro)</c:v>
                </c:pt>
              </c:strCache>
            </c:strRef>
          </c:cat>
          <c:val>
            <c:numRef>
              <c:f>Hoja1!$C$2:$C$4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ECE-4666-83DD-7A196F13B3DD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Indiferente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6-5ECE-4666-83DD-7A196F13B3D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s-C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 (Que me exija viajar bastante/ mucho|En la que se viaje poco)</c:v>
                </c:pt>
                <c:pt idx="1">
                  <c:v>(Con residencia total o parcial fuera de España|Con residencia sólo en España)</c:v>
                </c:pt>
                <c:pt idx="2">
                  <c:v> (Con salario variable y con altas posibilidades|Con un salario fijo y más seguro)</c:v>
                </c:pt>
              </c:strCache>
            </c:strRef>
          </c:cat>
          <c:val>
            <c:numRef>
              <c:f>Hoja1!$D$2:$D$4</c:f>
              <c:numCache>
                <c:formatCode>0.0</c:formatCode>
                <c:ptCount val="3"/>
                <c:pt idx="0">
                  <c:v>34.072471606273666</c:v>
                </c:pt>
                <c:pt idx="1">
                  <c:v>35.154137371552189</c:v>
                </c:pt>
                <c:pt idx="2">
                  <c:v>14.332071389940509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ECE-4666-83DD-7A196F13B3DD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   </c:v>
                </c:pt>
              </c:strCache>
            </c:strRef>
          </c:tx>
          <c:spPr>
            <a:solidFill>
              <a:schemeClr val="bg1"/>
            </a:solidFill>
          </c:spPr>
          <c:invertIfNegative val="0"/>
          <c:dLbls>
            <c:delete val="1"/>
          </c:dLbls>
          <c:cat>
            <c:strRef>
              <c:f>Hoja1!$A$2:$A$4</c:f>
              <c:strCache>
                <c:ptCount val="3"/>
                <c:pt idx="0">
                  <c:v> (Que me exija viajar bastante/ mucho|En la que se viaje poco)</c:v>
                </c:pt>
                <c:pt idx="1">
                  <c:v>(Con residencia total o parcial fuera de España|Con residencia sólo en España)</c:v>
                </c:pt>
                <c:pt idx="2">
                  <c:v> (Con salario variable y con altas posibilidades|Con un salario fijo y más seguro)</c:v>
                </c:pt>
              </c:strCache>
            </c:strRef>
          </c:cat>
          <c:val>
            <c:numRef>
              <c:f>Hoja1!$E$2:$E$4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ECE-4666-83DD-7A196F13B3DD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Bastante + Mucho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es-C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 (Que me exija viajar bastante/ mucho|En la que se viaje poco)</c:v>
                </c:pt>
                <c:pt idx="1">
                  <c:v>(Con residencia total o parcial fuera de España|Con residencia sólo en España)</c:v>
                </c:pt>
                <c:pt idx="2">
                  <c:v> (Con salario variable y con altas posibilidades|Con un salario fijo y más seguro)</c:v>
                </c:pt>
              </c:strCache>
            </c:strRef>
          </c:cat>
          <c:val>
            <c:numRef>
              <c:f>Hoja1!$F$2:$F$4</c:f>
              <c:numCache>
                <c:formatCode>0.0</c:formatCode>
                <c:ptCount val="3"/>
                <c:pt idx="0">
                  <c:v>21.362898864250944</c:v>
                </c:pt>
                <c:pt idx="1">
                  <c:v>26.230394808004327</c:v>
                </c:pt>
                <c:pt idx="2">
                  <c:v>42.617631151974045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5ECE-4666-83DD-7A196F13B3D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236593152"/>
        <c:axId val="236594688"/>
      </c:barChart>
      <c:catAx>
        <c:axId val="236593152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extTo"/>
        <c:crossAx val="236594688"/>
        <c:crosses val="autoZero"/>
        <c:auto val="1"/>
        <c:lblAlgn val="ctr"/>
        <c:lblOffset val="100"/>
        <c:noMultiLvlLbl val="0"/>
      </c:catAx>
      <c:valAx>
        <c:axId val="236594688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236593152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2.743382922884496E-2"/>
          <c:y val="0.89632386838565892"/>
          <c:w val="0.94339648172652169"/>
          <c:h val="8.408408331197148E-2"/>
        </c:manualLayout>
      </c:layout>
      <c:overlay val="0"/>
      <c:txPr>
        <a:bodyPr/>
        <a:lstStyle/>
        <a:p>
          <a:pPr>
            <a:defRPr sz="1600"/>
          </a:pPr>
          <a:endParaRPr lang="es-CL"/>
        </a:p>
      </c:txPr>
    </c:legend>
    <c:plotVisOnly val="1"/>
    <c:dispBlanksAs val="gap"/>
    <c:showDLblsOverMax val="0"/>
  </c:chart>
  <c:txPr>
    <a:bodyPr/>
    <a:lstStyle/>
    <a:p>
      <a:pPr>
        <a:defRPr lang="es-ES" sz="1600" kern="1200">
          <a:solidFill>
            <a:schemeClr val="tx1">
              <a:lumMod val="75000"/>
              <a:lumOff val="2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pPr>
      <a:endParaRPr lang="es-C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561996233320882"/>
          <c:y val="3.5927068821810737E-2"/>
          <c:w val="0.78767181424277077"/>
          <c:h val="0.7779053927378972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Mucho + Bastante</c:v>
                </c:pt>
              </c:strCache>
            </c:strRef>
          </c:tx>
          <c:spPr>
            <a:solidFill>
              <a:srgbClr val="99CC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E8B-4472-9247-985D1ABBD61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E8B-4472-9247-985D1ABBD615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E8B-4472-9247-985D1ABBD61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es-C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 (Un trabajo que prime la autonomía e independencia|Un trabajo en lo que lo fundamental es el trabajo en equipo)</c:v>
                </c:pt>
                <c:pt idx="1">
                  <c:v>Un trabajo con desarrollo profesional aunque más inseguro|Un trabajo más estable y seguro)</c:v>
                </c:pt>
                <c:pt idx="2">
                  <c:v>  (Un trabajo en empresas de consultoría|Un trabajo en empresas de fabricación-servicios)</c:v>
                </c:pt>
              </c:strCache>
            </c:strRef>
          </c:cat>
          <c:val>
            <c:numRef>
              <c:f>Hoja1!$B$2:$B$4</c:f>
              <c:numCache>
                <c:formatCode>0.0</c:formatCode>
                <c:ptCount val="3"/>
                <c:pt idx="0">
                  <c:v>39.967550027041639</c:v>
                </c:pt>
                <c:pt idx="1">
                  <c:v>32.990805840995129</c:v>
                </c:pt>
                <c:pt idx="2">
                  <c:v>30.935640886965931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E8B-4472-9247-985D1ABBD615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     </c:v>
                </c:pt>
              </c:strCache>
            </c:strRef>
          </c:tx>
          <c:spPr>
            <a:solidFill>
              <a:schemeClr val="bg1"/>
            </a:solidFill>
          </c:spPr>
          <c:invertIfNegative val="0"/>
          <c:dLbls>
            <c:delete val="1"/>
          </c:dLbls>
          <c:cat>
            <c:strRef>
              <c:f>Hoja1!$A$2:$A$4</c:f>
              <c:strCache>
                <c:ptCount val="3"/>
                <c:pt idx="0">
                  <c:v> (Un trabajo que prime la autonomía e independencia|Un trabajo en lo que lo fundamental es el trabajo en equipo)</c:v>
                </c:pt>
                <c:pt idx="1">
                  <c:v>Un trabajo con desarrollo profesional aunque más inseguro|Un trabajo más estable y seguro)</c:v>
                </c:pt>
                <c:pt idx="2">
                  <c:v>  (Un trabajo en empresas de consultoría|Un trabajo en empresas de fabricación-servicios)</c:v>
                </c:pt>
              </c:strCache>
            </c:strRef>
          </c:cat>
          <c:val>
            <c:numRef>
              <c:f>Hoja1!$C$2:$C$4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E8B-4472-9247-985D1ABBD615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Indiferente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6-CE8B-4472-9247-985D1ABBD615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 (Un trabajo que prime la autonomía e independencia|Un trabajo en lo que lo fundamental es el trabajo en equipo)</c:v>
                </c:pt>
                <c:pt idx="1">
                  <c:v>Un trabajo con desarrollo profesional aunque más inseguro|Un trabajo más estable y seguro)</c:v>
                </c:pt>
                <c:pt idx="2">
                  <c:v>  (Un trabajo en empresas de consultoría|Un trabajo en empresas de fabricación-servicios)</c:v>
                </c:pt>
              </c:strCache>
            </c:strRef>
          </c:cat>
          <c:val>
            <c:numRef>
              <c:f>Hoja1!$D$2:$D$4</c:f>
              <c:numCache>
                <c:formatCode>0.0</c:formatCode>
                <c:ptCount val="3"/>
                <c:pt idx="0">
                  <c:v>24.82422931314224</c:v>
                </c:pt>
                <c:pt idx="1">
                  <c:v>14.764737696051919</c:v>
                </c:pt>
                <c:pt idx="2">
                  <c:v>37.263385613845323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E8B-4472-9247-985D1ABBD615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   </c:v>
                </c:pt>
              </c:strCache>
            </c:strRef>
          </c:tx>
          <c:spPr>
            <a:solidFill>
              <a:schemeClr val="bg1"/>
            </a:solidFill>
          </c:spPr>
          <c:invertIfNegative val="0"/>
          <c:dLbls>
            <c:delete val="1"/>
          </c:dLbls>
          <c:cat>
            <c:strRef>
              <c:f>Hoja1!$A$2:$A$4</c:f>
              <c:strCache>
                <c:ptCount val="3"/>
                <c:pt idx="0">
                  <c:v> (Un trabajo que prime la autonomía e independencia|Un trabajo en lo que lo fundamental es el trabajo en equipo)</c:v>
                </c:pt>
                <c:pt idx="1">
                  <c:v>Un trabajo con desarrollo profesional aunque más inseguro|Un trabajo más estable y seguro)</c:v>
                </c:pt>
                <c:pt idx="2">
                  <c:v>  (Un trabajo en empresas de consultoría|Un trabajo en empresas de fabricación-servicios)</c:v>
                </c:pt>
              </c:strCache>
            </c:strRef>
          </c:cat>
          <c:val>
            <c:numRef>
              <c:f>Hoja1!$E$2:$E$4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E8B-4472-9247-985D1ABBD615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Bastante + Mucho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es-C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 (Un trabajo que prime la autonomía e independencia|Un trabajo en lo que lo fundamental es el trabajo en equipo)</c:v>
                </c:pt>
                <c:pt idx="1">
                  <c:v>Un trabajo con desarrollo profesional aunque más inseguro|Un trabajo más estable y seguro)</c:v>
                </c:pt>
                <c:pt idx="2">
                  <c:v>  (Un trabajo en empresas de consultoría|Un trabajo en empresas de fabricación-servicios)</c:v>
                </c:pt>
              </c:strCache>
            </c:strRef>
          </c:cat>
          <c:val>
            <c:numRef>
              <c:f>Hoja1!$F$2:$F$4</c:f>
              <c:numCache>
                <c:formatCode>0.0</c:formatCode>
                <c:ptCount val="3"/>
                <c:pt idx="0">
                  <c:v>35.208220659816114</c:v>
                </c:pt>
                <c:pt idx="1">
                  <c:v>52.244456462952947</c:v>
                </c:pt>
                <c:pt idx="2">
                  <c:v>31.80097349918875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E8B-4472-9247-985D1ABBD61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236815104"/>
        <c:axId val="236816640"/>
      </c:barChart>
      <c:catAx>
        <c:axId val="236815104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extTo"/>
        <c:crossAx val="236816640"/>
        <c:crosses val="autoZero"/>
        <c:auto val="1"/>
        <c:lblAlgn val="ctr"/>
        <c:lblOffset val="100"/>
        <c:noMultiLvlLbl val="0"/>
      </c:catAx>
      <c:valAx>
        <c:axId val="236816640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236815104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1.7567994790780368E-2"/>
          <c:y val="0.90062332024539937"/>
          <c:w val="0.96312801392077563"/>
          <c:h val="7.9784631452231011E-2"/>
        </c:manualLayout>
      </c:layout>
      <c:overlay val="0"/>
      <c:txPr>
        <a:bodyPr/>
        <a:lstStyle/>
        <a:p>
          <a:pPr>
            <a:defRPr sz="1600">
              <a:solidFill>
                <a:schemeClr val="tx1">
                  <a:lumMod val="75000"/>
                  <a:lumOff val="25000"/>
                </a:schemeClr>
              </a:solidFill>
            </a:defRPr>
          </a:pPr>
          <a:endParaRPr lang="es-CL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Segoe UI" panose="020B0502040204020203" pitchFamily="34" charset="0"/>
          <a:cs typeface="Segoe UI" panose="020B0502040204020203" pitchFamily="34" charset="0"/>
        </a:defRPr>
      </a:pPr>
      <a:endParaRPr lang="es-C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2334370255156834E-2"/>
          <c:y val="2.5618464267859128E-2"/>
          <c:w val="0.94212635652421417"/>
          <c:h val="0.9359189166571679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E03A05"/>
            </a:solidFill>
          </c:spPr>
          <c:invertIfNegative val="0"/>
          <c:dLbls>
            <c:numFmt formatCode="0\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500">
                    <a:solidFill>
                      <a:schemeClr val="bg1"/>
                    </a:solidFill>
                  </a:defRPr>
                </a:pPr>
                <a:endParaRPr lang="es-CL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Hoja1!$A$2:$A$13</c:f>
              <c:strCache>
                <c:ptCount val="12"/>
                <c:pt idx="0">
                  <c:v>[2] 2. Calidad de vida (flexibilidad, teletrabajo, etc.) [</c:v>
                </c:pt>
                <c:pt idx="1">
                  <c:v>[1] 1. Buena retribución y beneficios [</c:v>
                </c:pt>
                <c:pt idx="2">
                  <c:v>[3] 3. Formación y desarrollo profesional [</c:v>
                </c:pt>
                <c:pt idx="3">
                  <c:v>[7] 7. Un buen ambiente de trabajo [</c:v>
                </c:pt>
                <c:pt idx="4">
                  <c:v>[12] 12. Comportamiento ético y responsable, preocupado por el impacto medioambiental y por contribuir a la sociedad</c:v>
                </c:pt>
                <c:pt idx="5">
                  <c:v>[6] 6. Posibilidades de innovación-creatividad [</c:v>
                </c:pt>
                <c:pt idx="6">
                  <c:v>[9] 9. No discriminación por razones de sexo, nacionalidad, etc. [</c:v>
                </c:pt>
                <c:pt idx="7">
                  <c:v>[5] 5. Ofrece importantes retos laborales / profesionales [</c:v>
                </c:pt>
                <c:pt idx="8">
                  <c:v>[4] 4. Meritocracia y reconocimiento [</c:v>
                </c:pt>
                <c:pt idx="9">
                  <c:v>[8] 8. Buenos jefes [</c:v>
                </c:pt>
                <c:pt idx="10">
                  <c:v>[11] 11. Que la empresa sirva como trampolín para otros empleos [</c:v>
                </c:pt>
                <c:pt idx="11">
                  <c:v>[10] 10. Que sea una empresa de buena reputación [</c:v>
                </c:pt>
              </c:strCache>
            </c:strRef>
          </c:cat>
          <c:val>
            <c:numRef>
              <c:f>Hoja1!$B$2:$B$13</c:f>
              <c:numCache>
                <c:formatCode>General</c:formatCode>
                <c:ptCount val="12"/>
                <c:pt idx="0">
                  <c:v>25.777777777777779</c:v>
                </c:pt>
                <c:pt idx="1">
                  <c:v>20.444444444444446</c:v>
                </c:pt>
                <c:pt idx="2">
                  <c:v>16.444444444444446</c:v>
                </c:pt>
                <c:pt idx="3">
                  <c:v>15.555555555555555</c:v>
                </c:pt>
                <c:pt idx="4">
                  <c:v>4.8888888888888893</c:v>
                </c:pt>
                <c:pt idx="5">
                  <c:v>4</c:v>
                </c:pt>
                <c:pt idx="6">
                  <c:v>3.5555555555555554</c:v>
                </c:pt>
                <c:pt idx="7">
                  <c:v>3.1111111111111112</c:v>
                </c:pt>
                <c:pt idx="8">
                  <c:v>3.1111111111111112</c:v>
                </c:pt>
                <c:pt idx="9">
                  <c:v>1.7777777777777777</c:v>
                </c:pt>
                <c:pt idx="10">
                  <c:v>1.3333333333333335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C0-4B15-8F48-9966F59691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237490176"/>
        <c:axId val="237491712"/>
      </c:barChart>
      <c:catAx>
        <c:axId val="237490176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extTo"/>
        <c:crossAx val="237491712"/>
        <c:crosses val="autoZero"/>
        <c:auto val="1"/>
        <c:lblAlgn val="ctr"/>
        <c:lblOffset val="100"/>
        <c:noMultiLvlLbl val="0"/>
      </c:catAx>
      <c:valAx>
        <c:axId val="237491712"/>
        <c:scaling>
          <c:orientation val="minMax"/>
          <c:max val="20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237490176"/>
        <c:crosses val="max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>
          <a:latin typeface="Segoe UI" panose="020B0502040204020203" pitchFamily="34" charset="0"/>
          <a:cs typeface="Segoe UI" panose="020B0502040204020203" pitchFamily="34" charset="0"/>
        </a:defRPr>
      </a:pPr>
      <a:endParaRPr lang="es-CL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826797385620917E-2"/>
          <c:y val="1.7165984400419224E-2"/>
          <c:w val="0.95434640522875813"/>
          <c:h val="0.8774911893992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2023</c:v>
                </c:pt>
              </c:strCache>
            </c:strRef>
          </c:tx>
          <c:spPr>
            <a:blipFill dpi="0" rotWithShape="1">
              <a:blip xmlns:r="http://schemas.openxmlformats.org/officeDocument/2006/relationships" r:embed="rId1"/>
              <a:srcRect/>
              <a:stretch>
                <a:fillRect/>
              </a:stretch>
            </a:blip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789-409E-9ABA-8A202F054A00}"/>
              </c:ext>
            </c:extLst>
          </c:dPt>
          <c:dPt>
            <c:idx val="1"/>
            <c:invertIfNegative val="0"/>
            <c:bubble3D val="0"/>
            <c:spPr>
              <a:blipFill dpi="0" rotWithShape="1">
                <a:blip xmlns:r="http://schemas.openxmlformats.org/officeDocument/2006/relationships" r:embed="rId2"/>
                <a:srcRect/>
                <a:stretch>
                  <a:fillRect/>
                </a:stretch>
              </a:blipFill>
            </c:spPr>
            <c:extLst>
              <c:ext xmlns:c16="http://schemas.microsoft.com/office/drawing/2014/chart" uri="{C3380CC4-5D6E-409C-BE32-E72D297353CC}">
                <c16:uniqueId val="{00000002-1789-409E-9ABA-8A202F054A00}"/>
              </c:ext>
            </c:extLst>
          </c:dPt>
          <c:dPt>
            <c:idx val="2"/>
            <c:invertIfNegative val="0"/>
            <c:bubble3D val="0"/>
            <c:spPr>
              <a:blipFill dpi="0" rotWithShape="1">
                <a:blip xmlns:r="http://schemas.openxmlformats.org/officeDocument/2006/relationships" r:embed="rId3"/>
                <a:srcRect/>
                <a:stretch>
                  <a:fillRect/>
                </a:stretch>
              </a:blipFill>
            </c:spPr>
            <c:extLst>
              <c:ext xmlns:c16="http://schemas.microsoft.com/office/drawing/2014/chart" uri="{C3380CC4-5D6E-409C-BE32-E72D297353CC}">
                <c16:uniqueId val="{00000003-1789-409E-9ABA-8A202F054A00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42F-46FF-9CFD-13D72AC295DA}"/>
              </c:ext>
            </c:extLst>
          </c:dPt>
          <c:dLbls>
            <c:numFmt formatCode="0.0\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Caracteristicas</c:v>
                </c:pt>
                <c:pt idx="1">
                  <c:v>Reputacion</c:v>
                </c:pt>
                <c:pt idx="2">
                  <c:v>Marketing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52.8</c:v>
                </c:pt>
                <c:pt idx="1">
                  <c:v>34.799999999999997</c:v>
                </c:pt>
                <c:pt idx="2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2F-46FF-9CFD-13D72AC295DA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2024</c:v>
                </c:pt>
              </c:strCache>
            </c:strRef>
          </c:tx>
          <c:spPr>
            <a:blipFill>
              <a:blip xmlns:r="http://schemas.openxmlformats.org/officeDocument/2006/relationships" r:embed="rId4"/>
              <a:stretch>
                <a:fillRect/>
              </a:stretch>
            </a:blipFill>
          </c:spPr>
          <c:invertIfNegative val="0"/>
          <c:dPt>
            <c:idx val="1"/>
            <c:invertIfNegative val="0"/>
            <c:bubble3D val="0"/>
            <c:spPr>
              <a:blipFill>
                <a:blip xmlns:r="http://schemas.openxmlformats.org/officeDocument/2006/relationships" r:embed="rId5"/>
                <a:stretch>
                  <a:fillRect/>
                </a:stretch>
              </a:blipFill>
            </c:spPr>
            <c:extLst>
              <c:ext xmlns:c16="http://schemas.microsoft.com/office/drawing/2014/chart" uri="{C3380CC4-5D6E-409C-BE32-E72D297353CC}">
                <c16:uniqueId val="{0000000B-8F4D-46DF-9CFA-3A1624FF30CF}"/>
              </c:ext>
            </c:extLst>
          </c:dPt>
          <c:dPt>
            <c:idx val="2"/>
            <c:invertIfNegative val="0"/>
            <c:bubble3D val="0"/>
            <c:spPr>
              <a:blipFill>
                <a:blip xmlns:r="http://schemas.openxmlformats.org/officeDocument/2006/relationships" r:embed="rId6"/>
                <a:stretch>
                  <a:fillRect/>
                </a:stretch>
              </a:blipFill>
            </c:spPr>
            <c:extLst>
              <c:ext xmlns:c16="http://schemas.microsoft.com/office/drawing/2014/chart" uri="{C3380CC4-5D6E-409C-BE32-E72D297353CC}">
                <c16:uniqueId val="{0000000A-8F4D-46DF-9CFA-3A1624FF30CF}"/>
              </c:ext>
            </c:extLst>
          </c:dPt>
          <c:dLbls>
            <c:numFmt formatCode="0.0\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>
                    <a:latin typeface="+mj-lt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Hoja1!$A$2:$A$4</c:f>
              <c:strCache>
                <c:ptCount val="3"/>
                <c:pt idx="0">
                  <c:v>Caracteristicas</c:v>
                </c:pt>
                <c:pt idx="1">
                  <c:v>Reputacion</c:v>
                </c:pt>
                <c:pt idx="2">
                  <c:v>Marketing</c:v>
                </c:pt>
              </c:strCache>
            </c:strRef>
          </c:cat>
          <c:val>
            <c:numRef>
              <c:f>Hoja1!$C$2:$C$4</c:f>
              <c:numCache>
                <c:formatCode>General</c:formatCode>
                <c:ptCount val="3"/>
                <c:pt idx="0">
                  <c:v>49.988243592758053</c:v>
                </c:pt>
                <c:pt idx="1">
                  <c:v>37.78509287561721</c:v>
                </c:pt>
                <c:pt idx="2">
                  <c:v>12.226663531624734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F4D-46DF-9CFA-3A1624FF30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49"/>
        <c:axId val="232188928"/>
        <c:axId val="232190720"/>
      </c:barChart>
      <c:catAx>
        <c:axId val="23218892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232190720"/>
        <c:crosses val="autoZero"/>
        <c:auto val="1"/>
        <c:lblAlgn val="ctr"/>
        <c:lblOffset val="100"/>
        <c:noMultiLvlLbl val="0"/>
      </c:catAx>
      <c:valAx>
        <c:axId val="232190720"/>
        <c:scaling>
          <c:orientation val="minMax"/>
          <c:max val="100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232188928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2000">
              <a:latin typeface="+mj-lt"/>
            </a:defRPr>
          </a:pPr>
          <a:endParaRPr lang="es-CL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Segoe UI" panose="020B0502040204020203" pitchFamily="34" charset="0"/>
          <a:cs typeface="Segoe UI" panose="020B0502040204020203" pitchFamily="34" charset="0"/>
        </a:defRPr>
      </a:pPr>
      <a:endParaRPr lang="es-CL"/>
    </a:p>
  </c:txPr>
  <c:externalData r:id="rId7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2334370255156834E-2"/>
          <c:y val="2.5618464267859128E-2"/>
          <c:w val="0.94212635652421417"/>
          <c:h val="0.947371506687346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E03A05"/>
            </a:solidFill>
          </c:spPr>
          <c:invertIfNegative val="0"/>
          <c:dLbls>
            <c:numFmt formatCode="0\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500">
                    <a:solidFill>
                      <a:schemeClr val="bg1"/>
                    </a:solidFill>
                    <a:latin typeface="+mj-lt"/>
                  </a:defRPr>
                </a:pPr>
                <a:endParaRPr lang="es-CL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Hoja1!$A$2:$A$13</c:f>
              <c:strCache>
                <c:ptCount val="12"/>
                <c:pt idx="0">
                  <c:v>[2] 2. Calidad de vida (flexibilidad, teletrabajo, etc.) [</c:v>
                </c:pt>
                <c:pt idx="1">
                  <c:v>[1] 1. Buena retribución y beneficios [</c:v>
                </c:pt>
                <c:pt idx="2">
                  <c:v>[3] 3. Formación y desarrollo profesional [</c:v>
                </c:pt>
                <c:pt idx="3">
                  <c:v>[7] 7. Un buen ambiente de trabajo [</c:v>
                </c:pt>
                <c:pt idx="4">
                  <c:v>[12] 12. Comportamiento ético y responsable, preocupado por el impacto medioambiental y por contribuir a la sociedad</c:v>
                </c:pt>
                <c:pt idx="5">
                  <c:v>[6] 6. Posibilidades de innovación-creatividad [</c:v>
                </c:pt>
                <c:pt idx="6">
                  <c:v>[9] 9. No discriminación por razones de sexo, nacionalidad, etc. [</c:v>
                </c:pt>
                <c:pt idx="7">
                  <c:v>[5] 5. Ofrece importantes retos laborales / profesionales [</c:v>
                </c:pt>
                <c:pt idx="8">
                  <c:v>[4] 4. Meritocracia y reconocimiento [</c:v>
                </c:pt>
                <c:pt idx="9">
                  <c:v>[8] 8. Buenos jefes [</c:v>
                </c:pt>
                <c:pt idx="10">
                  <c:v>[11] 11. Que la empresa sirva como trampolín para otros empleos [</c:v>
                </c:pt>
                <c:pt idx="11">
                  <c:v>[10] 10. Que sea una empresa de buena reputación [</c:v>
                </c:pt>
              </c:strCache>
            </c:strRef>
          </c:cat>
          <c:val>
            <c:numRef>
              <c:f>Hoja1!$B$2:$B$13</c:f>
              <c:numCache>
                <c:formatCode>General</c:formatCode>
                <c:ptCount val="12"/>
                <c:pt idx="0">
                  <c:v>22.031507171408418</c:v>
                </c:pt>
                <c:pt idx="1">
                  <c:v>18.222431225017637</c:v>
                </c:pt>
                <c:pt idx="2">
                  <c:v>14.272278391723489</c:v>
                </c:pt>
                <c:pt idx="3">
                  <c:v>10.67481777568775</c:v>
                </c:pt>
                <c:pt idx="4">
                  <c:v>7.1243827886197968</c:v>
                </c:pt>
                <c:pt idx="5">
                  <c:v>6.8187162003291792</c:v>
                </c:pt>
                <c:pt idx="6">
                  <c:v>6.1838702092640485</c:v>
                </c:pt>
                <c:pt idx="7">
                  <c:v>4.7731013402304256</c:v>
                </c:pt>
                <c:pt idx="8">
                  <c:v>3.8561015753585703</c:v>
                </c:pt>
                <c:pt idx="9">
                  <c:v>2.9155889960028212</c:v>
                </c:pt>
                <c:pt idx="10">
                  <c:v>2.3747942628732659</c:v>
                </c:pt>
                <c:pt idx="11">
                  <c:v>0.75241006348459916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C0-4B15-8F48-9966F59691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232481152"/>
        <c:axId val="232482688"/>
      </c:barChart>
      <c:catAx>
        <c:axId val="232481152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extTo"/>
        <c:crossAx val="232482688"/>
        <c:crosses val="autoZero"/>
        <c:auto val="1"/>
        <c:lblAlgn val="ctr"/>
        <c:lblOffset val="100"/>
        <c:noMultiLvlLbl val="0"/>
      </c:catAx>
      <c:valAx>
        <c:axId val="232482688"/>
        <c:scaling>
          <c:orientation val="minMax"/>
          <c:max val="20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232481152"/>
        <c:crosses val="max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>
          <a:latin typeface="Segoe UI" panose="020B0502040204020203" pitchFamily="34" charset="0"/>
          <a:cs typeface="Segoe UI" panose="020B0502040204020203" pitchFamily="34" charset="0"/>
        </a:defRPr>
      </a:pPr>
      <a:endParaRPr lang="es-CL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>
              <a:latin typeface="Montserrat" panose="00000500000000000000" pitchFamily="2" charset="0"/>
            </a:endParaRPr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72C16-B7BD-4720-8606-3F329463B1AB}" type="datetimeFigureOut">
              <a:rPr lang="es-ES" smtClean="0">
                <a:latin typeface="Montserrat" panose="00000500000000000000" pitchFamily="2" charset="0"/>
              </a:rPr>
              <a:t>05/11/2024</a:t>
            </a:fld>
            <a:endParaRPr lang="es-ES" dirty="0">
              <a:latin typeface="Montserrat" panose="00000500000000000000" pitchFamily="2" charset="0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>
              <a:latin typeface="Montserrat" panose="00000500000000000000" pitchFamily="2" charset="0"/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5B6F4-7EBB-4FD8-BACC-19D79394675E}" type="slidenum">
              <a:rPr lang="es-ES" smtClean="0">
                <a:latin typeface="Montserrat" panose="00000500000000000000" pitchFamily="2" charset="0"/>
              </a:rPr>
              <a:t>‹Nº›</a:t>
            </a:fld>
            <a:endParaRPr lang="es-ES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480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ontserrat" panose="00000500000000000000" pitchFamily="2" charset="0"/>
              </a:defRPr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ontserrat" panose="00000500000000000000" pitchFamily="2" charset="0"/>
              </a:defRPr>
            </a:lvl1pPr>
          </a:lstStyle>
          <a:p>
            <a:fld id="{D12E67C4-3078-4D22-91A6-95B737DE821C}" type="datetimeFigureOut">
              <a:rPr lang="es-ES" smtClean="0"/>
              <a:pPr/>
              <a:t>05/11/2024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ontserrat" panose="00000500000000000000" pitchFamily="2" charset="0"/>
              </a:defRPr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ontserrat" panose="00000500000000000000" pitchFamily="2" charset="0"/>
              </a:defRPr>
            </a:lvl1pPr>
          </a:lstStyle>
          <a:p>
            <a:fld id="{53A8A206-DBE6-42A5-9A8E-EDBD16A22AA4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764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88502" rtl="0" eaLnBrk="1" latinLnBrk="0" hangingPunct="1">
      <a:defRPr sz="1400" kern="1200">
        <a:solidFill>
          <a:schemeClr val="tx1"/>
        </a:solidFill>
        <a:latin typeface="Montserrat" panose="00000500000000000000" pitchFamily="2" charset="0"/>
        <a:ea typeface="+mn-ea"/>
        <a:cs typeface="+mn-cs"/>
      </a:defRPr>
    </a:lvl1pPr>
    <a:lvl2pPr marL="544251" algn="l" defTabSz="1088502" rtl="0" eaLnBrk="1" latinLnBrk="0" hangingPunct="1">
      <a:defRPr sz="1400" kern="1200">
        <a:solidFill>
          <a:schemeClr val="tx1"/>
        </a:solidFill>
        <a:latin typeface="Montserrat" panose="00000500000000000000" pitchFamily="2" charset="0"/>
        <a:ea typeface="+mn-ea"/>
        <a:cs typeface="+mn-cs"/>
      </a:defRPr>
    </a:lvl2pPr>
    <a:lvl3pPr marL="1088502" algn="l" defTabSz="1088502" rtl="0" eaLnBrk="1" latinLnBrk="0" hangingPunct="1">
      <a:defRPr sz="1400" kern="1200">
        <a:solidFill>
          <a:schemeClr val="tx1"/>
        </a:solidFill>
        <a:latin typeface="Montserrat" panose="00000500000000000000" pitchFamily="2" charset="0"/>
        <a:ea typeface="+mn-ea"/>
        <a:cs typeface="+mn-cs"/>
      </a:defRPr>
    </a:lvl3pPr>
    <a:lvl4pPr marL="1632753" algn="l" defTabSz="1088502" rtl="0" eaLnBrk="1" latinLnBrk="0" hangingPunct="1">
      <a:defRPr sz="1400" kern="1200">
        <a:solidFill>
          <a:schemeClr val="tx1"/>
        </a:solidFill>
        <a:latin typeface="Montserrat" panose="00000500000000000000" pitchFamily="2" charset="0"/>
        <a:ea typeface="+mn-ea"/>
        <a:cs typeface="+mn-cs"/>
      </a:defRPr>
    </a:lvl4pPr>
    <a:lvl5pPr marL="2177004" algn="l" defTabSz="1088502" rtl="0" eaLnBrk="1" latinLnBrk="0" hangingPunct="1">
      <a:defRPr sz="1400" kern="1200">
        <a:solidFill>
          <a:schemeClr val="tx1"/>
        </a:solidFill>
        <a:latin typeface="Montserrat" panose="00000500000000000000" pitchFamily="2" charset="0"/>
        <a:ea typeface="+mn-ea"/>
        <a:cs typeface="+mn-cs"/>
      </a:defRPr>
    </a:lvl5pPr>
    <a:lvl6pPr marL="2721254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8343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3 Título">
            <a:extLst>
              <a:ext uri="{FF2B5EF4-FFF2-40B4-BE49-F238E27FC236}">
                <a16:creationId xmlns:a16="http://schemas.microsoft.com/office/drawing/2014/main" id="{0FE914FB-78DD-4DE8-A222-63DD3F469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9550" y="2344088"/>
            <a:ext cx="7200798" cy="2169825"/>
          </a:xfrm>
          <a:prstGeom prst="rect">
            <a:avLst/>
          </a:prstGeom>
        </p:spPr>
        <p:txBody>
          <a:bodyPr wrap="square" anchor="ctr">
            <a:spAutoFit/>
          </a:bodyPr>
          <a:lstStyle>
            <a:lvl1pPr algn="l">
              <a:lnSpc>
                <a:spcPct val="100000"/>
              </a:lnSpc>
              <a:defRPr lang="es-ES" sz="4500" b="0" kern="1200" dirty="0">
                <a:ln>
                  <a:solidFill>
                    <a:srgbClr val="DD5D08"/>
                  </a:solidFill>
                </a:ln>
                <a:solidFill>
                  <a:srgbClr val="DD5D08"/>
                </a:solidFill>
                <a:latin typeface="Montserrat" panose="00000500000000000000" pitchFamily="2" charset="0"/>
                <a:ea typeface="+mj-ea"/>
                <a:cs typeface="+mj-cs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grpSp>
        <p:nvGrpSpPr>
          <p:cNvPr id="11" name="10 Grupo"/>
          <p:cNvGrpSpPr/>
          <p:nvPr userDrawn="1"/>
        </p:nvGrpSpPr>
        <p:grpSpPr>
          <a:xfrm>
            <a:off x="0" y="0"/>
            <a:ext cx="5879182" cy="6858000"/>
            <a:chOff x="695128" y="145683"/>
            <a:chExt cx="762317" cy="2061672"/>
          </a:xfrm>
        </p:grpSpPr>
        <p:sp>
          <p:nvSpPr>
            <p:cNvPr id="12" name="Forma libre: forma 16"/>
            <p:cNvSpPr/>
            <p:nvPr/>
          </p:nvSpPr>
          <p:spPr>
            <a:xfrm rot="5400000">
              <a:off x="243630" y="686737"/>
              <a:ext cx="1424651" cy="342612"/>
            </a:xfrm>
            <a:custGeom>
              <a:avLst/>
              <a:gdLst>
                <a:gd name="connsiteX0" fmla="*/ 4004985 w 4004985"/>
                <a:gd name="connsiteY0" fmla="*/ 0 h 963152"/>
                <a:gd name="connsiteX1" fmla="*/ 760770 w 4004985"/>
                <a:gd name="connsiteY1" fmla="*/ 931260 h 963152"/>
                <a:gd name="connsiteX2" fmla="*/ 62028 w 4004985"/>
                <a:gd name="connsiteY2" fmla="*/ 759083 h 963152"/>
                <a:gd name="connsiteX3" fmla="*/ 0 w 4004985"/>
                <a:gd name="connsiteY3" fmla="*/ 734225 h 963152"/>
                <a:gd name="connsiteX4" fmla="*/ 0 w 4004985"/>
                <a:gd name="connsiteY4" fmla="*/ 32578 h 963152"/>
                <a:gd name="connsiteX5" fmla="*/ 146343 w 4004985"/>
                <a:gd name="connsiteY5" fmla="*/ 104528 h 963152"/>
                <a:gd name="connsiteX6" fmla="*/ 392533 w 4004985"/>
                <a:gd name="connsiteY6" fmla="*/ 203740 h 963152"/>
                <a:gd name="connsiteX7" fmla="*/ 1946061 w 4004985"/>
                <a:gd name="connsiteY7" fmla="*/ 421386 h 963152"/>
                <a:gd name="connsiteX8" fmla="*/ 4004985 w 4004985"/>
                <a:gd name="connsiteY8" fmla="*/ 0 h 9631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04985" h="963152">
                  <a:moveTo>
                    <a:pt x="4004985" y="0"/>
                  </a:moveTo>
                  <a:cubicBezTo>
                    <a:pt x="3008384" y="431388"/>
                    <a:pt x="2096079" y="1119474"/>
                    <a:pt x="760770" y="931260"/>
                  </a:cubicBezTo>
                  <a:cubicBezTo>
                    <a:pt x="501642" y="894732"/>
                    <a:pt x="272137" y="833771"/>
                    <a:pt x="62028" y="759083"/>
                  </a:cubicBezTo>
                  <a:lnTo>
                    <a:pt x="0" y="734225"/>
                  </a:lnTo>
                  <a:lnTo>
                    <a:pt x="0" y="32578"/>
                  </a:lnTo>
                  <a:lnTo>
                    <a:pt x="146343" y="104528"/>
                  </a:lnTo>
                  <a:cubicBezTo>
                    <a:pt x="227269" y="140792"/>
                    <a:pt x="309618" y="174118"/>
                    <a:pt x="392533" y="203740"/>
                  </a:cubicBezTo>
                  <a:cubicBezTo>
                    <a:pt x="852019" y="368046"/>
                    <a:pt x="1426091" y="440151"/>
                    <a:pt x="1946061" y="421386"/>
                  </a:cubicBezTo>
                  <a:cubicBezTo>
                    <a:pt x="2665389" y="395383"/>
                    <a:pt x="3339949" y="160211"/>
                    <a:pt x="4004985" y="0"/>
                  </a:cubicBezTo>
                  <a:close/>
                </a:path>
              </a:pathLst>
            </a:custGeom>
            <a:solidFill>
              <a:srgbClr val="EA870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3" name="Forma libre: forma 18"/>
            <p:cNvSpPr/>
            <p:nvPr/>
          </p:nvSpPr>
          <p:spPr>
            <a:xfrm rot="5400000">
              <a:off x="-94951" y="935762"/>
              <a:ext cx="2061672" cy="481514"/>
            </a:xfrm>
            <a:custGeom>
              <a:avLst/>
              <a:gdLst>
                <a:gd name="connsiteX0" fmla="*/ 5301763 w 5795779"/>
                <a:gd name="connsiteY0" fmla="*/ 292 h 1353634"/>
                <a:gd name="connsiteX1" fmla="*/ 5795779 w 5795779"/>
                <a:gd name="connsiteY1" fmla="*/ 63282 h 1353634"/>
                <a:gd name="connsiteX2" fmla="*/ 5795779 w 5795779"/>
                <a:gd name="connsiteY2" fmla="*/ 1353634 h 1353634"/>
                <a:gd name="connsiteX3" fmla="*/ 0 w 5795779"/>
                <a:gd name="connsiteY3" fmla="*/ 1353634 h 1353634"/>
                <a:gd name="connsiteX4" fmla="*/ 0 w 5795779"/>
                <a:gd name="connsiteY4" fmla="*/ 999606 h 1353634"/>
                <a:gd name="connsiteX5" fmla="*/ 76398 w 5795779"/>
                <a:gd name="connsiteY5" fmla="*/ 1027022 h 1353634"/>
                <a:gd name="connsiteX6" fmla="*/ 2866270 w 5795779"/>
                <a:gd name="connsiteY6" fmla="*/ 823758 h 1353634"/>
                <a:gd name="connsiteX7" fmla="*/ 3883350 w 5795779"/>
                <a:gd name="connsiteY7" fmla="*/ 329315 h 1353634"/>
                <a:gd name="connsiteX8" fmla="*/ 5301763 w 5795779"/>
                <a:gd name="connsiteY8" fmla="*/ 292 h 1353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95779" h="1353634">
                  <a:moveTo>
                    <a:pt x="5301763" y="292"/>
                  </a:moveTo>
                  <a:cubicBezTo>
                    <a:pt x="5467411" y="2864"/>
                    <a:pt x="5632997" y="22515"/>
                    <a:pt x="5795779" y="63282"/>
                  </a:cubicBezTo>
                  <a:lnTo>
                    <a:pt x="5795779" y="1353634"/>
                  </a:lnTo>
                  <a:lnTo>
                    <a:pt x="0" y="1353634"/>
                  </a:lnTo>
                  <a:lnTo>
                    <a:pt x="0" y="999606"/>
                  </a:lnTo>
                  <a:lnTo>
                    <a:pt x="76398" y="1027022"/>
                  </a:lnTo>
                  <a:cubicBezTo>
                    <a:pt x="992417" y="1330203"/>
                    <a:pt x="2034357" y="1237334"/>
                    <a:pt x="2866270" y="823758"/>
                  </a:cubicBezTo>
                  <a:cubicBezTo>
                    <a:pt x="3229173" y="643355"/>
                    <a:pt x="3507398" y="498480"/>
                    <a:pt x="3883350" y="329315"/>
                  </a:cubicBezTo>
                  <a:cubicBezTo>
                    <a:pt x="4307332" y="138578"/>
                    <a:pt x="4804822" y="-7423"/>
                    <a:pt x="5301763" y="292"/>
                  </a:cubicBezTo>
                  <a:close/>
                </a:path>
              </a:pathLst>
            </a:custGeom>
            <a:solidFill>
              <a:srgbClr val="DD5D08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4" name="Forma libre: forma 14"/>
            <p:cNvSpPr/>
            <p:nvPr/>
          </p:nvSpPr>
          <p:spPr>
            <a:xfrm rot="5400000">
              <a:off x="692240" y="471186"/>
              <a:ext cx="1090640" cy="439771"/>
            </a:xfrm>
            <a:custGeom>
              <a:avLst/>
              <a:gdLst>
                <a:gd name="connsiteX0" fmla="*/ 0 w 3066011"/>
                <a:gd name="connsiteY0" fmla="*/ 0 h 1236285"/>
                <a:gd name="connsiteX1" fmla="*/ 485 w 3066011"/>
                <a:gd name="connsiteY1" fmla="*/ 0 h 1236285"/>
                <a:gd name="connsiteX2" fmla="*/ 3066011 w 3066011"/>
                <a:gd name="connsiteY2" fmla="*/ 1107091 h 1236285"/>
                <a:gd name="connsiteX3" fmla="*/ 40049 w 3066011"/>
                <a:gd name="connsiteY3" fmla="*/ 862007 h 1236285"/>
                <a:gd name="connsiteX4" fmla="*/ 0 w 3066011"/>
                <a:gd name="connsiteY4" fmla="*/ 839075 h 1236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66011" h="1236285">
                  <a:moveTo>
                    <a:pt x="0" y="0"/>
                  </a:moveTo>
                  <a:lnTo>
                    <a:pt x="485" y="0"/>
                  </a:lnTo>
                  <a:cubicBezTo>
                    <a:pt x="770010" y="1317117"/>
                    <a:pt x="3066011" y="1107091"/>
                    <a:pt x="3066011" y="1107091"/>
                  </a:cubicBezTo>
                  <a:cubicBezTo>
                    <a:pt x="1554239" y="1389918"/>
                    <a:pt x="609005" y="1162978"/>
                    <a:pt x="40049" y="862007"/>
                  </a:cubicBezTo>
                  <a:lnTo>
                    <a:pt x="0" y="839075"/>
                  </a:lnTo>
                  <a:close/>
                </a:path>
              </a:pathLst>
            </a:custGeom>
            <a:solidFill>
              <a:srgbClr val="F9B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517936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>
            <a:extLst>
              <a:ext uri="{FF2B5EF4-FFF2-40B4-BE49-F238E27FC236}">
                <a16:creationId xmlns:a16="http://schemas.microsoft.com/office/drawing/2014/main" id="{7E5A6C12-90BB-4510-A93C-DE73D081C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646" y="1269554"/>
            <a:ext cx="6468688" cy="3115406"/>
          </a:xfrm>
          <a:prstGeom prst="rect">
            <a:avLst/>
          </a:prstGeom>
        </p:spPr>
        <p:txBody>
          <a:bodyPr anchor="t"/>
          <a:lstStyle>
            <a:lvl1pPr algn="l">
              <a:lnSpc>
                <a:spcPct val="100000"/>
              </a:lnSpc>
              <a:defRPr lang="es-ES" sz="5000" b="0" kern="1200" dirty="0">
                <a:ln>
                  <a:solidFill>
                    <a:schemeClr val="accent2"/>
                  </a:solidFill>
                </a:ln>
                <a:solidFill>
                  <a:schemeClr val="accent2"/>
                </a:solidFill>
                <a:latin typeface="Montserrat" panose="00000500000000000000" pitchFamily="2" charset="0"/>
                <a:ea typeface="+mj-ea"/>
                <a:cs typeface="+mj-cs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442552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3 Título">
            <a:extLst>
              <a:ext uri="{FF2B5EF4-FFF2-40B4-BE49-F238E27FC236}">
                <a16:creationId xmlns:a16="http://schemas.microsoft.com/office/drawing/2014/main" id="{9A1DD995-FE4F-47D4-A61F-FF99659D1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02" y="549474"/>
            <a:ext cx="8706732" cy="997450"/>
          </a:xfrm>
          <a:prstGeom prst="rect">
            <a:avLst/>
          </a:prstGeom>
        </p:spPr>
        <p:txBody>
          <a:bodyPr anchor="t"/>
          <a:lstStyle>
            <a:lvl1pPr algn="l">
              <a:defRPr lang="es-ES" sz="3800" b="0" kern="1200" dirty="0">
                <a:ln>
                  <a:noFill/>
                </a:ln>
                <a:solidFill>
                  <a:srgbClr val="4D4D4D"/>
                </a:solidFill>
                <a:latin typeface="Montserrat" panose="00000500000000000000" pitchFamily="2" charset="0"/>
                <a:ea typeface="+mj-ea"/>
                <a:cs typeface="+mj-cs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pic>
        <p:nvPicPr>
          <p:cNvPr id="6" name="5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1590" y="549474"/>
            <a:ext cx="900000" cy="460078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90" y="549474"/>
            <a:ext cx="1350380" cy="406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64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3 Título">
            <a:extLst>
              <a:ext uri="{FF2B5EF4-FFF2-40B4-BE49-F238E27FC236}">
                <a16:creationId xmlns:a16="http://schemas.microsoft.com/office/drawing/2014/main" id="{9A1DD995-FE4F-47D4-A61F-FF99659D1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02" y="549474"/>
            <a:ext cx="8706732" cy="997450"/>
          </a:xfrm>
          <a:prstGeom prst="rect">
            <a:avLst/>
          </a:prstGeom>
        </p:spPr>
        <p:txBody>
          <a:bodyPr anchor="t"/>
          <a:lstStyle>
            <a:lvl1pPr algn="l">
              <a:defRPr lang="es-ES" sz="2500" b="0" kern="1200" dirty="0">
                <a:ln>
                  <a:noFill/>
                </a:ln>
                <a:solidFill>
                  <a:srgbClr val="4D4D4D"/>
                </a:solidFill>
                <a:latin typeface="Montserrat" panose="00000500000000000000" pitchFamily="2" charset="0"/>
                <a:ea typeface="+mj-ea"/>
                <a:cs typeface="+mj-cs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pic>
        <p:nvPicPr>
          <p:cNvPr id="6" name="5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1590" y="549474"/>
            <a:ext cx="900000" cy="460078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90" y="549474"/>
            <a:ext cx="1350380" cy="406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13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1590" y="549474"/>
            <a:ext cx="900000" cy="460078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90" y="549474"/>
            <a:ext cx="1350380" cy="406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335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CuadroTexto"/>
          <p:cNvSpPr txBox="1"/>
          <p:nvPr userDrawn="1"/>
        </p:nvSpPr>
        <p:spPr>
          <a:xfrm>
            <a:off x="6146771" y="6459478"/>
            <a:ext cx="60436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2000" b="0" dirty="0">
                <a:solidFill>
                  <a:srgbClr val="4D4D4D"/>
                </a:solidFill>
                <a:latin typeface="Caveat" pitchFamily="2" charset="0"/>
              </a:rPr>
              <a:t>25 años contribuyendo a la Reputación</a:t>
            </a:r>
            <a:r>
              <a:rPr lang="es-ES" sz="2000" b="0" baseline="0" dirty="0">
                <a:solidFill>
                  <a:srgbClr val="4D4D4D"/>
                </a:solidFill>
                <a:latin typeface="Caveat" pitchFamily="2" charset="0"/>
              </a:rPr>
              <a:t> y al Talento de las empresas</a:t>
            </a:r>
            <a:endParaRPr lang="es-ES" sz="2000" b="0" dirty="0">
              <a:solidFill>
                <a:srgbClr val="4D4D4D"/>
              </a:solidFill>
              <a:latin typeface="Caveat" pitchFamily="2" charset="0"/>
            </a:endParaRPr>
          </a:p>
        </p:txBody>
      </p:sp>
      <p:grpSp>
        <p:nvGrpSpPr>
          <p:cNvPr id="12" name="11 Grupo"/>
          <p:cNvGrpSpPr/>
          <p:nvPr userDrawn="1"/>
        </p:nvGrpSpPr>
        <p:grpSpPr>
          <a:xfrm rot="16200000">
            <a:off x="4740349" y="-590477"/>
            <a:ext cx="2709714" cy="12190414"/>
            <a:chOff x="695128" y="145683"/>
            <a:chExt cx="762317" cy="2061672"/>
          </a:xfrm>
        </p:grpSpPr>
        <p:sp>
          <p:nvSpPr>
            <p:cNvPr id="13" name="Forma libre: forma 16"/>
            <p:cNvSpPr/>
            <p:nvPr/>
          </p:nvSpPr>
          <p:spPr>
            <a:xfrm rot="5400000">
              <a:off x="243630" y="686737"/>
              <a:ext cx="1424651" cy="342612"/>
            </a:xfrm>
            <a:custGeom>
              <a:avLst/>
              <a:gdLst>
                <a:gd name="connsiteX0" fmla="*/ 4004985 w 4004985"/>
                <a:gd name="connsiteY0" fmla="*/ 0 h 963152"/>
                <a:gd name="connsiteX1" fmla="*/ 760770 w 4004985"/>
                <a:gd name="connsiteY1" fmla="*/ 931260 h 963152"/>
                <a:gd name="connsiteX2" fmla="*/ 62028 w 4004985"/>
                <a:gd name="connsiteY2" fmla="*/ 759083 h 963152"/>
                <a:gd name="connsiteX3" fmla="*/ 0 w 4004985"/>
                <a:gd name="connsiteY3" fmla="*/ 734225 h 963152"/>
                <a:gd name="connsiteX4" fmla="*/ 0 w 4004985"/>
                <a:gd name="connsiteY4" fmla="*/ 32578 h 963152"/>
                <a:gd name="connsiteX5" fmla="*/ 146343 w 4004985"/>
                <a:gd name="connsiteY5" fmla="*/ 104528 h 963152"/>
                <a:gd name="connsiteX6" fmla="*/ 392533 w 4004985"/>
                <a:gd name="connsiteY6" fmla="*/ 203740 h 963152"/>
                <a:gd name="connsiteX7" fmla="*/ 1946061 w 4004985"/>
                <a:gd name="connsiteY7" fmla="*/ 421386 h 963152"/>
                <a:gd name="connsiteX8" fmla="*/ 4004985 w 4004985"/>
                <a:gd name="connsiteY8" fmla="*/ 0 h 9631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04985" h="963152">
                  <a:moveTo>
                    <a:pt x="4004985" y="0"/>
                  </a:moveTo>
                  <a:cubicBezTo>
                    <a:pt x="3008384" y="431388"/>
                    <a:pt x="2096079" y="1119474"/>
                    <a:pt x="760770" y="931260"/>
                  </a:cubicBezTo>
                  <a:cubicBezTo>
                    <a:pt x="501642" y="894732"/>
                    <a:pt x="272137" y="833771"/>
                    <a:pt x="62028" y="759083"/>
                  </a:cubicBezTo>
                  <a:lnTo>
                    <a:pt x="0" y="734225"/>
                  </a:lnTo>
                  <a:lnTo>
                    <a:pt x="0" y="32578"/>
                  </a:lnTo>
                  <a:lnTo>
                    <a:pt x="146343" y="104528"/>
                  </a:lnTo>
                  <a:cubicBezTo>
                    <a:pt x="227269" y="140792"/>
                    <a:pt x="309618" y="174118"/>
                    <a:pt x="392533" y="203740"/>
                  </a:cubicBezTo>
                  <a:cubicBezTo>
                    <a:pt x="852019" y="368046"/>
                    <a:pt x="1426091" y="440151"/>
                    <a:pt x="1946061" y="421386"/>
                  </a:cubicBezTo>
                  <a:cubicBezTo>
                    <a:pt x="2665389" y="395383"/>
                    <a:pt x="3339949" y="160211"/>
                    <a:pt x="4004985" y="0"/>
                  </a:cubicBezTo>
                  <a:close/>
                </a:path>
              </a:pathLst>
            </a:custGeom>
            <a:solidFill>
              <a:srgbClr val="EA870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4" name="Forma libre: forma 18"/>
            <p:cNvSpPr/>
            <p:nvPr/>
          </p:nvSpPr>
          <p:spPr>
            <a:xfrm rot="5400000">
              <a:off x="-94951" y="935762"/>
              <a:ext cx="2061672" cy="481514"/>
            </a:xfrm>
            <a:custGeom>
              <a:avLst/>
              <a:gdLst>
                <a:gd name="connsiteX0" fmla="*/ 5301763 w 5795779"/>
                <a:gd name="connsiteY0" fmla="*/ 292 h 1353634"/>
                <a:gd name="connsiteX1" fmla="*/ 5795779 w 5795779"/>
                <a:gd name="connsiteY1" fmla="*/ 63282 h 1353634"/>
                <a:gd name="connsiteX2" fmla="*/ 5795779 w 5795779"/>
                <a:gd name="connsiteY2" fmla="*/ 1353634 h 1353634"/>
                <a:gd name="connsiteX3" fmla="*/ 0 w 5795779"/>
                <a:gd name="connsiteY3" fmla="*/ 1353634 h 1353634"/>
                <a:gd name="connsiteX4" fmla="*/ 0 w 5795779"/>
                <a:gd name="connsiteY4" fmla="*/ 999606 h 1353634"/>
                <a:gd name="connsiteX5" fmla="*/ 76398 w 5795779"/>
                <a:gd name="connsiteY5" fmla="*/ 1027022 h 1353634"/>
                <a:gd name="connsiteX6" fmla="*/ 2866270 w 5795779"/>
                <a:gd name="connsiteY6" fmla="*/ 823758 h 1353634"/>
                <a:gd name="connsiteX7" fmla="*/ 3883350 w 5795779"/>
                <a:gd name="connsiteY7" fmla="*/ 329315 h 1353634"/>
                <a:gd name="connsiteX8" fmla="*/ 5301763 w 5795779"/>
                <a:gd name="connsiteY8" fmla="*/ 292 h 1353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95779" h="1353634">
                  <a:moveTo>
                    <a:pt x="5301763" y="292"/>
                  </a:moveTo>
                  <a:cubicBezTo>
                    <a:pt x="5467411" y="2864"/>
                    <a:pt x="5632997" y="22515"/>
                    <a:pt x="5795779" y="63282"/>
                  </a:cubicBezTo>
                  <a:lnTo>
                    <a:pt x="5795779" y="1353634"/>
                  </a:lnTo>
                  <a:lnTo>
                    <a:pt x="0" y="1353634"/>
                  </a:lnTo>
                  <a:lnTo>
                    <a:pt x="0" y="999606"/>
                  </a:lnTo>
                  <a:lnTo>
                    <a:pt x="76398" y="1027022"/>
                  </a:lnTo>
                  <a:cubicBezTo>
                    <a:pt x="992417" y="1330203"/>
                    <a:pt x="2034357" y="1237334"/>
                    <a:pt x="2866270" y="823758"/>
                  </a:cubicBezTo>
                  <a:cubicBezTo>
                    <a:pt x="3229173" y="643355"/>
                    <a:pt x="3507398" y="498480"/>
                    <a:pt x="3883350" y="329315"/>
                  </a:cubicBezTo>
                  <a:cubicBezTo>
                    <a:pt x="4307332" y="138578"/>
                    <a:pt x="4804822" y="-7423"/>
                    <a:pt x="5301763" y="292"/>
                  </a:cubicBezTo>
                  <a:close/>
                </a:path>
              </a:pathLst>
            </a:custGeom>
            <a:solidFill>
              <a:srgbClr val="DD5D08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5" name="Forma libre: forma 14"/>
            <p:cNvSpPr/>
            <p:nvPr/>
          </p:nvSpPr>
          <p:spPr>
            <a:xfrm rot="5400000">
              <a:off x="692240" y="471186"/>
              <a:ext cx="1090640" cy="439771"/>
            </a:xfrm>
            <a:custGeom>
              <a:avLst/>
              <a:gdLst>
                <a:gd name="connsiteX0" fmla="*/ 0 w 3066011"/>
                <a:gd name="connsiteY0" fmla="*/ 0 h 1236285"/>
                <a:gd name="connsiteX1" fmla="*/ 485 w 3066011"/>
                <a:gd name="connsiteY1" fmla="*/ 0 h 1236285"/>
                <a:gd name="connsiteX2" fmla="*/ 3066011 w 3066011"/>
                <a:gd name="connsiteY2" fmla="*/ 1107091 h 1236285"/>
                <a:gd name="connsiteX3" fmla="*/ 40049 w 3066011"/>
                <a:gd name="connsiteY3" fmla="*/ 862007 h 1236285"/>
                <a:gd name="connsiteX4" fmla="*/ 0 w 3066011"/>
                <a:gd name="connsiteY4" fmla="*/ 839075 h 1236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66011" h="1236285">
                  <a:moveTo>
                    <a:pt x="0" y="0"/>
                  </a:moveTo>
                  <a:lnTo>
                    <a:pt x="485" y="0"/>
                  </a:lnTo>
                  <a:cubicBezTo>
                    <a:pt x="770010" y="1317117"/>
                    <a:pt x="3066011" y="1107091"/>
                    <a:pt x="3066011" y="1107091"/>
                  </a:cubicBezTo>
                  <a:cubicBezTo>
                    <a:pt x="1554239" y="1389918"/>
                    <a:pt x="609005" y="1162978"/>
                    <a:pt x="40049" y="862007"/>
                  </a:cubicBezTo>
                  <a:lnTo>
                    <a:pt x="0" y="839075"/>
                  </a:lnTo>
                  <a:close/>
                </a:path>
              </a:pathLst>
            </a:custGeom>
            <a:solidFill>
              <a:srgbClr val="F9B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</p:grpSp>
      <p:pic>
        <p:nvPicPr>
          <p:cNvPr id="1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9231" y="3069754"/>
            <a:ext cx="6711950" cy="213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2450" y="2680494"/>
            <a:ext cx="854075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9" name="18 Grupo"/>
          <p:cNvGrpSpPr/>
          <p:nvPr userDrawn="1"/>
        </p:nvGrpSpPr>
        <p:grpSpPr>
          <a:xfrm>
            <a:off x="2908762" y="909514"/>
            <a:ext cx="6372889" cy="1224136"/>
            <a:chOff x="9551590" y="549474"/>
            <a:chExt cx="2395180" cy="460078"/>
          </a:xfrm>
        </p:grpSpPr>
        <p:pic>
          <p:nvPicPr>
            <p:cNvPr id="20" name="19 Imagen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51590" y="549474"/>
              <a:ext cx="900000" cy="460078"/>
            </a:xfrm>
            <a:prstGeom prst="rect">
              <a:avLst/>
            </a:prstGeom>
          </p:spPr>
        </p:pic>
        <p:pic>
          <p:nvPicPr>
            <p:cNvPr id="23" name="22 Imagen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96390" y="549474"/>
              <a:ext cx="1350380" cy="4068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47466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5774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2" r:id="rId2"/>
    <p:sldLayoutId id="2147483664" r:id="rId3"/>
    <p:sldLayoutId id="2147483666" r:id="rId4"/>
    <p:sldLayoutId id="2147483672" r:id="rId5"/>
    <p:sldLayoutId id="2147483668" r:id="rId6"/>
    <p:sldLayoutId id="2147483670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2 Título"/>
          <p:cNvSpPr txBox="1">
            <a:spLocks/>
          </p:cNvSpPr>
          <p:nvPr/>
        </p:nvSpPr>
        <p:spPr>
          <a:xfrm>
            <a:off x="1059547" y="2786946"/>
            <a:ext cx="9936163" cy="1938992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sz="4000" dirty="0">
                <a:ln>
                  <a:solidFill>
                    <a:srgbClr val="DD5D08"/>
                  </a:solidFill>
                </a:ln>
                <a:solidFill>
                  <a:srgbClr val="DD5D08"/>
                </a:solidFill>
                <a:latin typeface="Montserrat" panose="00000500000000000000" pitchFamily="2" charset="0"/>
              </a:rPr>
              <a:t>Prioridades y preferencias de los universitarios con respecto al empleo</a:t>
            </a:r>
            <a:br>
              <a:rPr lang="es-ES" sz="4000" dirty="0">
                <a:ln>
                  <a:solidFill>
                    <a:srgbClr val="DD5D08"/>
                  </a:solidFill>
                </a:ln>
                <a:solidFill>
                  <a:srgbClr val="DD5D08"/>
                </a:solidFill>
                <a:latin typeface="Montserrat" panose="00000500000000000000" pitchFamily="2" charset="0"/>
              </a:rPr>
            </a:br>
            <a:r>
              <a:rPr lang="es-ES" sz="4000" dirty="0">
                <a:ln>
                  <a:solidFill>
                    <a:srgbClr val="DD5D08"/>
                  </a:solidFill>
                </a:ln>
                <a:solidFill>
                  <a:srgbClr val="DD5D08"/>
                </a:solidFill>
                <a:latin typeface="Montserrat" panose="00000500000000000000" pitchFamily="2" charset="0"/>
              </a:rPr>
              <a:t>2024</a:t>
            </a:r>
            <a:endParaRPr lang="es-ES_tradnl" sz="3600" dirty="0">
              <a:ln>
                <a:solidFill>
                  <a:srgbClr val="DD5D08"/>
                </a:solidFill>
              </a:ln>
              <a:solidFill>
                <a:srgbClr val="DD5D08"/>
              </a:solidFill>
              <a:latin typeface="Montserrat" panose="00000500000000000000" pitchFamily="2" charset="0"/>
            </a:endParaRPr>
          </a:p>
        </p:txBody>
      </p:sp>
      <p:grpSp>
        <p:nvGrpSpPr>
          <p:cNvPr id="14" name="13 Grupo"/>
          <p:cNvGrpSpPr/>
          <p:nvPr/>
        </p:nvGrpSpPr>
        <p:grpSpPr>
          <a:xfrm rot="16200000">
            <a:off x="4740036" y="-589201"/>
            <a:ext cx="2710341" cy="12190414"/>
            <a:chOff x="695128" y="145683"/>
            <a:chExt cx="762317" cy="2061672"/>
          </a:xfrm>
        </p:grpSpPr>
        <p:sp>
          <p:nvSpPr>
            <p:cNvPr id="15" name="Forma libre: forma 16">
              <a:extLst>
                <a:ext uri="{FF2B5EF4-FFF2-40B4-BE49-F238E27FC236}">
                  <a16:creationId xmlns:a16="http://schemas.microsoft.com/office/drawing/2014/main" id="{57E94C96-C6CD-6D3E-AA5F-B8FA46A0E707}"/>
                </a:ext>
              </a:extLst>
            </p:cNvPr>
            <p:cNvSpPr/>
            <p:nvPr/>
          </p:nvSpPr>
          <p:spPr>
            <a:xfrm rot="5400000">
              <a:off x="243630" y="686737"/>
              <a:ext cx="1424651" cy="342612"/>
            </a:xfrm>
            <a:custGeom>
              <a:avLst/>
              <a:gdLst>
                <a:gd name="connsiteX0" fmla="*/ 4004985 w 4004985"/>
                <a:gd name="connsiteY0" fmla="*/ 0 h 963152"/>
                <a:gd name="connsiteX1" fmla="*/ 760770 w 4004985"/>
                <a:gd name="connsiteY1" fmla="*/ 931260 h 963152"/>
                <a:gd name="connsiteX2" fmla="*/ 62028 w 4004985"/>
                <a:gd name="connsiteY2" fmla="*/ 759083 h 963152"/>
                <a:gd name="connsiteX3" fmla="*/ 0 w 4004985"/>
                <a:gd name="connsiteY3" fmla="*/ 734225 h 963152"/>
                <a:gd name="connsiteX4" fmla="*/ 0 w 4004985"/>
                <a:gd name="connsiteY4" fmla="*/ 32578 h 963152"/>
                <a:gd name="connsiteX5" fmla="*/ 146343 w 4004985"/>
                <a:gd name="connsiteY5" fmla="*/ 104528 h 963152"/>
                <a:gd name="connsiteX6" fmla="*/ 392533 w 4004985"/>
                <a:gd name="connsiteY6" fmla="*/ 203740 h 963152"/>
                <a:gd name="connsiteX7" fmla="*/ 1946061 w 4004985"/>
                <a:gd name="connsiteY7" fmla="*/ 421386 h 963152"/>
                <a:gd name="connsiteX8" fmla="*/ 4004985 w 4004985"/>
                <a:gd name="connsiteY8" fmla="*/ 0 h 9631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04985" h="963152">
                  <a:moveTo>
                    <a:pt x="4004985" y="0"/>
                  </a:moveTo>
                  <a:cubicBezTo>
                    <a:pt x="3008384" y="431388"/>
                    <a:pt x="2096079" y="1119474"/>
                    <a:pt x="760770" y="931260"/>
                  </a:cubicBezTo>
                  <a:cubicBezTo>
                    <a:pt x="501642" y="894732"/>
                    <a:pt x="272137" y="833771"/>
                    <a:pt x="62028" y="759083"/>
                  </a:cubicBezTo>
                  <a:lnTo>
                    <a:pt x="0" y="734225"/>
                  </a:lnTo>
                  <a:lnTo>
                    <a:pt x="0" y="32578"/>
                  </a:lnTo>
                  <a:lnTo>
                    <a:pt x="146343" y="104528"/>
                  </a:lnTo>
                  <a:cubicBezTo>
                    <a:pt x="227269" y="140792"/>
                    <a:pt x="309618" y="174118"/>
                    <a:pt x="392533" y="203740"/>
                  </a:cubicBezTo>
                  <a:cubicBezTo>
                    <a:pt x="852019" y="368046"/>
                    <a:pt x="1426091" y="440151"/>
                    <a:pt x="1946061" y="421386"/>
                  </a:cubicBezTo>
                  <a:cubicBezTo>
                    <a:pt x="2665389" y="395383"/>
                    <a:pt x="3339949" y="160211"/>
                    <a:pt x="4004985" y="0"/>
                  </a:cubicBezTo>
                  <a:close/>
                </a:path>
              </a:pathLst>
            </a:custGeom>
            <a:solidFill>
              <a:srgbClr val="EB8704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9" name="Forma libre: forma 18">
              <a:extLst>
                <a:ext uri="{FF2B5EF4-FFF2-40B4-BE49-F238E27FC236}">
                  <a16:creationId xmlns:a16="http://schemas.microsoft.com/office/drawing/2014/main" id="{310A1C92-3FD0-0CE8-FA3F-EE12B9E4C68D}"/>
                </a:ext>
              </a:extLst>
            </p:cNvPr>
            <p:cNvSpPr/>
            <p:nvPr/>
          </p:nvSpPr>
          <p:spPr>
            <a:xfrm rot="5400000">
              <a:off x="-94951" y="935762"/>
              <a:ext cx="2061672" cy="481514"/>
            </a:xfrm>
            <a:custGeom>
              <a:avLst/>
              <a:gdLst>
                <a:gd name="connsiteX0" fmla="*/ 5301763 w 5795779"/>
                <a:gd name="connsiteY0" fmla="*/ 292 h 1353634"/>
                <a:gd name="connsiteX1" fmla="*/ 5795779 w 5795779"/>
                <a:gd name="connsiteY1" fmla="*/ 63282 h 1353634"/>
                <a:gd name="connsiteX2" fmla="*/ 5795779 w 5795779"/>
                <a:gd name="connsiteY2" fmla="*/ 1353634 h 1353634"/>
                <a:gd name="connsiteX3" fmla="*/ 0 w 5795779"/>
                <a:gd name="connsiteY3" fmla="*/ 1353634 h 1353634"/>
                <a:gd name="connsiteX4" fmla="*/ 0 w 5795779"/>
                <a:gd name="connsiteY4" fmla="*/ 999606 h 1353634"/>
                <a:gd name="connsiteX5" fmla="*/ 76398 w 5795779"/>
                <a:gd name="connsiteY5" fmla="*/ 1027022 h 1353634"/>
                <a:gd name="connsiteX6" fmla="*/ 2866270 w 5795779"/>
                <a:gd name="connsiteY6" fmla="*/ 823758 h 1353634"/>
                <a:gd name="connsiteX7" fmla="*/ 3883350 w 5795779"/>
                <a:gd name="connsiteY7" fmla="*/ 329315 h 1353634"/>
                <a:gd name="connsiteX8" fmla="*/ 5301763 w 5795779"/>
                <a:gd name="connsiteY8" fmla="*/ 292 h 1353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95779" h="1353634">
                  <a:moveTo>
                    <a:pt x="5301763" y="292"/>
                  </a:moveTo>
                  <a:cubicBezTo>
                    <a:pt x="5467411" y="2864"/>
                    <a:pt x="5632997" y="22515"/>
                    <a:pt x="5795779" y="63282"/>
                  </a:cubicBezTo>
                  <a:lnTo>
                    <a:pt x="5795779" y="1353634"/>
                  </a:lnTo>
                  <a:lnTo>
                    <a:pt x="0" y="1353634"/>
                  </a:lnTo>
                  <a:lnTo>
                    <a:pt x="0" y="999606"/>
                  </a:lnTo>
                  <a:lnTo>
                    <a:pt x="76398" y="1027022"/>
                  </a:lnTo>
                  <a:cubicBezTo>
                    <a:pt x="992417" y="1330203"/>
                    <a:pt x="2034357" y="1237334"/>
                    <a:pt x="2866270" y="823758"/>
                  </a:cubicBezTo>
                  <a:cubicBezTo>
                    <a:pt x="3229173" y="643355"/>
                    <a:pt x="3507398" y="498480"/>
                    <a:pt x="3883350" y="329315"/>
                  </a:cubicBezTo>
                  <a:cubicBezTo>
                    <a:pt x="4307332" y="138578"/>
                    <a:pt x="4804822" y="-7423"/>
                    <a:pt x="5301763" y="292"/>
                  </a:cubicBezTo>
                  <a:close/>
                </a:path>
              </a:pathLst>
            </a:custGeom>
            <a:solidFill>
              <a:srgbClr val="DD5D08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20" name="Forma libre: forma 14">
              <a:extLst>
                <a:ext uri="{FF2B5EF4-FFF2-40B4-BE49-F238E27FC236}">
                  <a16:creationId xmlns:a16="http://schemas.microsoft.com/office/drawing/2014/main" id="{E99D311B-DC3C-51EE-FBEC-E346EE0E91F4}"/>
                </a:ext>
              </a:extLst>
            </p:cNvPr>
            <p:cNvSpPr/>
            <p:nvPr/>
          </p:nvSpPr>
          <p:spPr>
            <a:xfrm rot="5400000">
              <a:off x="692240" y="471186"/>
              <a:ext cx="1090640" cy="439771"/>
            </a:xfrm>
            <a:custGeom>
              <a:avLst/>
              <a:gdLst>
                <a:gd name="connsiteX0" fmla="*/ 0 w 3066011"/>
                <a:gd name="connsiteY0" fmla="*/ 0 h 1236285"/>
                <a:gd name="connsiteX1" fmla="*/ 485 w 3066011"/>
                <a:gd name="connsiteY1" fmla="*/ 0 h 1236285"/>
                <a:gd name="connsiteX2" fmla="*/ 3066011 w 3066011"/>
                <a:gd name="connsiteY2" fmla="*/ 1107091 h 1236285"/>
                <a:gd name="connsiteX3" fmla="*/ 40049 w 3066011"/>
                <a:gd name="connsiteY3" fmla="*/ 862007 h 1236285"/>
                <a:gd name="connsiteX4" fmla="*/ 0 w 3066011"/>
                <a:gd name="connsiteY4" fmla="*/ 839075 h 1236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66011" h="1236285">
                  <a:moveTo>
                    <a:pt x="0" y="0"/>
                  </a:moveTo>
                  <a:lnTo>
                    <a:pt x="485" y="0"/>
                  </a:lnTo>
                  <a:cubicBezTo>
                    <a:pt x="770010" y="1317117"/>
                    <a:pt x="3066011" y="1107091"/>
                    <a:pt x="3066011" y="1107091"/>
                  </a:cubicBezTo>
                  <a:cubicBezTo>
                    <a:pt x="1554239" y="1389918"/>
                    <a:pt x="609005" y="1162978"/>
                    <a:pt x="40049" y="862007"/>
                  </a:cubicBezTo>
                  <a:lnTo>
                    <a:pt x="0" y="839075"/>
                  </a:lnTo>
                  <a:close/>
                </a:path>
              </a:pathLst>
            </a:custGeom>
            <a:solidFill>
              <a:srgbClr val="F9B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</p:grpSp>
      <p:sp>
        <p:nvSpPr>
          <p:cNvPr id="26" name="Text Box 11">
            <a:extLst>
              <a:ext uri="{FF2B5EF4-FFF2-40B4-BE49-F238E27FC236}">
                <a16:creationId xmlns:a16="http://schemas.microsoft.com/office/drawing/2014/main" id="{882788B3-2B21-4147-BF54-B7905FEB3B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60772" y="6316578"/>
            <a:ext cx="1444626" cy="27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s-ES" sz="1200" dirty="0">
                <a:solidFill>
                  <a:schemeClr val="bg1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@</a:t>
            </a:r>
            <a:r>
              <a:rPr lang="es-ES" sz="1200" dirty="0" err="1">
                <a:solidFill>
                  <a:schemeClr val="bg1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mercoranking</a:t>
            </a:r>
            <a:endParaRPr lang="es-ES" sz="1200" dirty="0">
              <a:solidFill>
                <a:schemeClr val="bg1"/>
              </a:solidFill>
              <a:latin typeface="Montserrat" panose="00000500000000000000" pitchFamily="2" charset="0"/>
              <a:cs typeface="Segoe UI" panose="020B0502040204020203" pitchFamily="34" charset="0"/>
            </a:endParaRPr>
          </a:p>
        </p:txBody>
      </p:sp>
      <p:pic>
        <p:nvPicPr>
          <p:cNvPr id="27" name="Picture 2">
            <a:extLst>
              <a:ext uri="{FF2B5EF4-FFF2-40B4-BE49-F238E27FC236}">
                <a16:creationId xmlns:a16="http://schemas.microsoft.com/office/drawing/2014/main" id="{E0BA7216-258E-4E20-BD19-14252C7FA72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0792" y="6329079"/>
            <a:ext cx="252000" cy="25205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4">
            <a:extLst>
              <a:ext uri="{FF2B5EF4-FFF2-40B4-BE49-F238E27FC236}">
                <a16:creationId xmlns:a16="http://schemas.microsoft.com/office/drawing/2014/main" id="{60C5A5C4-70E2-4977-936B-36D42F0D996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4700" y="6329079"/>
            <a:ext cx="252000" cy="25205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6">
            <a:extLst>
              <a:ext uri="{FF2B5EF4-FFF2-40B4-BE49-F238E27FC236}">
                <a16:creationId xmlns:a16="http://schemas.microsoft.com/office/drawing/2014/main" id="{59984C76-5249-4ED1-AA81-4261333F02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8819" y="6316578"/>
            <a:ext cx="1447832" cy="27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>
            <a:spAutoFit/>
          </a:bodyPr>
          <a:lstStyle/>
          <a:p>
            <a:pPr algn="ctr"/>
            <a:r>
              <a:rPr lang="es-ES" sz="1200" dirty="0">
                <a:solidFill>
                  <a:schemeClr val="bg1"/>
                </a:solidFill>
                <a:latin typeface="Montserrat" panose="00000500000000000000" pitchFamily="2" charset="0"/>
                <a:ea typeface="MS PGothic" pitchFamily="34" charset="-128"/>
                <a:cs typeface="Arial" pitchFamily="34" charset="0"/>
              </a:rPr>
              <a:t>www.merco.info</a:t>
            </a:r>
          </a:p>
        </p:txBody>
      </p:sp>
      <p:cxnSp>
        <p:nvCxnSpPr>
          <p:cNvPr id="25" name="24 Conector recto"/>
          <p:cNvCxnSpPr/>
          <p:nvPr/>
        </p:nvCxnSpPr>
        <p:spPr>
          <a:xfrm>
            <a:off x="9886720" y="6322829"/>
            <a:ext cx="0" cy="2645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1 Grupo"/>
          <p:cNvGrpSpPr/>
          <p:nvPr/>
        </p:nvGrpSpPr>
        <p:grpSpPr>
          <a:xfrm>
            <a:off x="2908762" y="549474"/>
            <a:ext cx="6372889" cy="1224136"/>
            <a:chOff x="9551590" y="549474"/>
            <a:chExt cx="2395180" cy="460078"/>
          </a:xfrm>
        </p:grpSpPr>
        <p:pic>
          <p:nvPicPr>
            <p:cNvPr id="16" name="15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51590" y="549474"/>
              <a:ext cx="900000" cy="460078"/>
            </a:xfrm>
            <a:prstGeom prst="rect">
              <a:avLst/>
            </a:prstGeom>
          </p:spPr>
        </p:pic>
        <p:pic>
          <p:nvPicPr>
            <p:cNvPr id="17" name="16 Imagen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96390" y="549474"/>
              <a:ext cx="1350380" cy="4068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76188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dirty="0"/>
              <a:t>¿Qué tienen en cuenta para elegir universidad?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71067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341313" y="1300646"/>
            <a:ext cx="9601200" cy="246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spcAft>
                <a:spcPct val="15000"/>
              </a:spcAft>
              <a:tabLst>
                <a:tab pos="2867025" algn="l"/>
              </a:tabLst>
            </a:pPr>
            <a:r>
              <a:rPr lang="es-ES" altLang="es-ES" sz="1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De los siguientes factores, ¿qué tres influyeron más a la hora de elegir la universidad donde cursas tus estudios? </a:t>
            </a:r>
          </a:p>
        </p:txBody>
      </p:sp>
      <p:sp>
        <p:nvSpPr>
          <p:cNvPr id="22" name="21 Título"/>
          <p:cNvSpPr>
            <a:spLocks noGrp="1"/>
          </p:cNvSpPr>
          <p:nvPr>
            <p:ph type="title"/>
          </p:nvPr>
        </p:nvSpPr>
        <p:spPr>
          <a:xfrm>
            <a:off x="340802" y="549474"/>
            <a:ext cx="8706732" cy="997450"/>
          </a:xfrm>
        </p:spPr>
        <p:txBody>
          <a:bodyPr/>
          <a:lstStyle/>
          <a:p>
            <a:r>
              <a:rPr lang="es-ES" dirty="0"/>
              <a:t>Factores de elección</a:t>
            </a:r>
          </a:p>
        </p:txBody>
      </p:sp>
      <p:sp>
        <p:nvSpPr>
          <p:cNvPr id="23" name="22 CuadroTexto"/>
          <p:cNvSpPr txBox="1"/>
          <p:nvPr/>
        </p:nvSpPr>
        <p:spPr>
          <a:xfrm>
            <a:off x="341313" y="1691263"/>
            <a:ext cx="7200800" cy="61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lnSpc>
                <a:spcPct val="90000"/>
              </a:lnSpc>
              <a:defRPr sz="300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defRPr>
            </a:lvl1pPr>
          </a:lstStyle>
          <a:p>
            <a:pPr algn="l"/>
            <a:r>
              <a:rPr lang="es-ES_tradnl" sz="3800" dirty="0">
                <a:ln>
                  <a:noFill/>
                </a:ln>
                <a:solidFill>
                  <a:srgbClr val="4D4D4D"/>
                </a:solidFill>
                <a:latin typeface="Montserrat" panose="00000500000000000000" pitchFamily="2" charset="0"/>
                <a:ea typeface="+mj-ea"/>
                <a:cs typeface="+mj-cs"/>
              </a:rPr>
              <a:t>elección por…</a:t>
            </a:r>
          </a:p>
        </p:txBody>
      </p:sp>
      <p:graphicFrame>
        <p:nvGraphicFramePr>
          <p:cNvPr id="24" name="23 Gráfico"/>
          <p:cNvGraphicFramePr/>
          <p:nvPr/>
        </p:nvGraphicFramePr>
        <p:xfrm>
          <a:off x="766614" y="2373910"/>
          <a:ext cx="10657184" cy="29787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6" name="Text Box 13"/>
          <p:cNvSpPr txBox="1">
            <a:spLocks noChangeArrowheads="1"/>
          </p:cNvSpPr>
          <p:nvPr/>
        </p:nvSpPr>
        <p:spPr bwMode="auto">
          <a:xfrm>
            <a:off x="1474662" y="5110848"/>
            <a:ext cx="2571022" cy="737501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square" lIns="36000" tIns="36000" rIns="36000" bIns="36000" anchor="t">
            <a:spAutoFit/>
          </a:bodyPr>
          <a:lstStyle>
            <a:defPPr>
              <a:defRPr lang="es-ES"/>
            </a:defPPr>
            <a:lvl1pPr>
              <a:lnSpc>
                <a:spcPct val="90000"/>
              </a:lnSpc>
              <a:spcAft>
                <a:spcPts val="1200"/>
              </a:spcAft>
              <a:defRPr sz="240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ctr"/>
            <a:r>
              <a:rPr lang="es-ES" dirty="0">
                <a:latin typeface="Montserrat" panose="00000500000000000000" pitchFamily="2" charset="0"/>
              </a:rPr>
              <a:t>Sus características</a:t>
            </a:r>
          </a:p>
        </p:txBody>
      </p:sp>
      <p:sp>
        <p:nvSpPr>
          <p:cNvPr id="27" name="Text Box 13"/>
          <p:cNvSpPr txBox="1">
            <a:spLocks noChangeArrowheads="1"/>
          </p:cNvSpPr>
          <p:nvPr/>
        </p:nvSpPr>
        <p:spPr bwMode="auto">
          <a:xfrm>
            <a:off x="4961857" y="5110849"/>
            <a:ext cx="2266698" cy="1069899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square" lIns="36000" tIns="36000" rIns="36000" bIns="36000" anchor="t">
            <a:spAutoFit/>
          </a:bodyPr>
          <a:lstStyle>
            <a:defPPr>
              <a:defRPr lang="es-ES"/>
            </a:defPPr>
            <a:lvl1pPr>
              <a:lnSpc>
                <a:spcPct val="90000"/>
              </a:lnSpc>
              <a:spcAft>
                <a:spcPts val="1200"/>
              </a:spcAft>
              <a:defRPr sz="240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ctr"/>
            <a:r>
              <a:rPr lang="es-ES" dirty="0">
                <a:latin typeface="Montserrat" panose="00000500000000000000" pitchFamily="2" charset="0"/>
              </a:rPr>
              <a:t>Su reputación/ prescripción</a:t>
            </a:r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8377296" y="5110848"/>
            <a:ext cx="2266446" cy="40510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square" lIns="36000" tIns="36000" rIns="36000" bIns="36000" anchor="t">
            <a:spAutoFit/>
          </a:bodyPr>
          <a:lstStyle>
            <a:defPPr>
              <a:defRPr lang="es-ES"/>
            </a:defPPr>
            <a:lvl1pPr>
              <a:lnSpc>
                <a:spcPct val="90000"/>
              </a:lnSpc>
              <a:spcAft>
                <a:spcPts val="1200"/>
              </a:spcAft>
              <a:defRPr sz="240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ctr"/>
            <a:r>
              <a:rPr lang="es-ES" dirty="0">
                <a:latin typeface="Montserrat" panose="00000500000000000000" pitchFamily="2" charset="0"/>
              </a:rPr>
              <a:t>Su marketing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7391350" y="1740507"/>
            <a:ext cx="4457750" cy="11387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 sz="1700" b="1">
                <a:solidFill>
                  <a:schemeClr val="accent2"/>
                </a:solidFill>
                <a:latin typeface="Segoe Print" panose="02000600000000000000" pitchFamily="2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r"/>
            <a:r>
              <a:rPr lang="es-ES_tradnl" sz="2000" dirty="0"/>
              <a:t>Aumenta el peso de las características en los criterios de elección</a:t>
            </a:r>
          </a:p>
        </p:txBody>
      </p:sp>
    </p:spTree>
    <p:extLst>
      <p:ext uri="{BB962C8B-B14F-4D97-AF65-F5344CB8AC3E}">
        <p14:creationId xmlns:p14="http://schemas.microsoft.com/office/powerpoint/2010/main" val="2817376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3 Título"/>
          <p:cNvSpPr txBox="1">
            <a:spLocks/>
          </p:cNvSpPr>
          <p:nvPr/>
        </p:nvSpPr>
        <p:spPr>
          <a:xfrm>
            <a:off x="190499" y="406582"/>
            <a:ext cx="11807825" cy="2158322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7000" b="1" kern="1200"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7000" b="1" i="0" u="none" strike="noStrike" kern="1200" cap="none" spc="0" normalizeH="0" baseline="0" noProof="0" dirty="0">
              <a:ln>
                <a:solidFill>
                  <a:sysClr val="windowText" lastClr="000000">
                    <a:lumMod val="50000"/>
                    <a:lumOff val="50000"/>
                  </a:sysClr>
                </a:solidFill>
              </a:ln>
              <a:solidFill>
                <a:sysClr val="windowText" lastClr="000000">
                  <a:lumMod val="50000"/>
                  <a:lumOff val="50000"/>
                </a:sysClr>
              </a:solidFill>
              <a:effectLst/>
              <a:uLnTx/>
              <a:uFillTx/>
              <a:latin typeface="Montserrat" panose="00000500000000000000" pitchFamily="2" charset="0"/>
              <a:ea typeface="+mj-ea"/>
              <a:cs typeface="+mj-cs"/>
            </a:endParaRPr>
          </a:p>
        </p:txBody>
      </p:sp>
      <p:sp>
        <p:nvSpPr>
          <p:cNvPr id="7" name="9 CuadroTexto">
            <a:extLst>
              <a:ext uri="{FF2B5EF4-FFF2-40B4-BE49-F238E27FC236}">
                <a16:creationId xmlns:a16="http://schemas.microsoft.com/office/drawing/2014/main" id="{A8C19D80-9DCC-4841-B26F-67041BE23C12}"/>
              </a:ext>
            </a:extLst>
          </p:cNvPr>
          <p:cNvSpPr txBox="1"/>
          <p:nvPr/>
        </p:nvSpPr>
        <p:spPr>
          <a:xfrm>
            <a:off x="344093" y="558999"/>
            <a:ext cx="4382961" cy="230832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lvl="0" defTabSz="914400">
              <a:lnSpc>
                <a:spcPct val="80000"/>
              </a:lnSpc>
              <a:spcBef>
                <a:spcPct val="0"/>
              </a:spcBef>
              <a:defRPr/>
            </a:pPr>
            <a:r>
              <a:rPr lang="es-ES" sz="45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ea typeface="+mj-ea"/>
                <a:cs typeface="+mj-cs"/>
              </a:rPr>
              <a:t>Criterios de</a:t>
            </a:r>
            <a:br>
              <a:rPr lang="es-ES" sz="45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ea typeface="+mj-ea"/>
                <a:cs typeface="+mj-cs"/>
              </a:rPr>
            </a:br>
            <a:r>
              <a:rPr lang="es-ES" sz="45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ea typeface="+mj-ea"/>
                <a:cs typeface="+mj-cs"/>
              </a:rPr>
              <a:t>elección universidades para estudiar</a:t>
            </a:r>
          </a:p>
        </p:txBody>
      </p:sp>
      <p:sp>
        <p:nvSpPr>
          <p:cNvPr id="8" name="12 Rectángulo">
            <a:extLst>
              <a:ext uri="{FF2B5EF4-FFF2-40B4-BE49-F238E27FC236}">
                <a16:creationId xmlns:a16="http://schemas.microsoft.com/office/drawing/2014/main" id="{FD6A5586-8FEC-4CE2-A8CE-C716FBCB8648}"/>
              </a:ext>
            </a:extLst>
          </p:cNvPr>
          <p:cNvSpPr/>
          <p:nvPr/>
        </p:nvSpPr>
        <p:spPr>
          <a:xfrm>
            <a:off x="344093" y="2967549"/>
            <a:ext cx="373488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spcAft>
                <a:spcPct val="15000"/>
              </a:spcAft>
              <a:tabLst>
                <a:tab pos="2867025" algn="l"/>
              </a:tabLst>
              <a:defRPr/>
            </a:pPr>
            <a:r>
              <a:rPr lang="es-ES" altLang="es-ES" sz="1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De los siguientes factores, ¿qué tres influyeron más a la hora de elegir la universidad donde cursas tus estudios?</a:t>
            </a:r>
            <a:endParaRPr lang="es-ES" altLang="es-ES" sz="1000" i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0"/>
              <a:ea typeface="Times New Roman" pitchFamily="18" charset="0"/>
              <a:cs typeface="Segoe UI" panose="020B0502040204020203" pitchFamily="34" charset="0"/>
            </a:endParaRPr>
          </a:p>
        </p:txBody>
      </p:sp>
      <p:graphicFrame>
        <p:nvGraphicFramePr>
          <p:cNvPr id="9" name="13 Tabla">
            <a:extLst>
              <a:ext uri="{FF2B5EF4-FFF2-40B4-BE49-F238E27FC236}">
                <a16:creationId xmlns:a16="http://schemas.microsoft.com/office/drawing/2014/main" id="{64990C3C-EB08-4B92-B291-0162DE4B898F}"/>
              </a:ext>
            </a:extLst>
          </p:cNvPr>
          <p:cNvGraphicFramePr>
            <a:graphicFrameLocks noGrp="1"/>
          </p:cNvGraphicFramePr>
          <p:nvPr/>
        </p:nvGraphicFramePr>
        <p:xfrm>
          <a:off x="3977458" y="1269553"/>
          <a:ext cx="4419579" cy="5067444"/>
        </p:xfrm>
        <a:graphic>
          <a:graphicData uri="http://schemas.openxmlformats.org/drawingml/2006/table">
            <a:tbl>
              <a:tblPr firstRow="1" bandRow="1"/>
              <a:tblGrid>
                <a:gridCol w="441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Reputación de la universidad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Adecuación de los estudios a mis intereses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Coste de los estudios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Cercanía a mi zona de residencia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Prescripción de familiares y amigos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Que la universidad sea pública o privada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Publicidad e información sobre la universidad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Recomendación de alumnos de la universidad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Prescripción de profesores en el colegio/ instituto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Ferias de estudios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Eventos informativos en la universidad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2287">
                <a:tc>
                  <a:txBody>
                    <a:bodyPr/>
                    <a:lstStyle/>
                    <a:p>
                      <a:pPr algn="r" rtl="0" fontAlgn="ctr"/>
                      <a:r>
                        <a:rPr lang="es-ES" sz="13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Eventos informativos en bachillerato</a:t>
                      </a:r>
                    </a:p>
                  </a:txBody>
                  <a:tcPr marL="857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10" name="14 Gráfico">
            <a:extLst>
              <a:ext uri="{FF2B5EF4-FFF2-40B4-BE49-F238E27FC236}">
                <a16:creationId xmlns:a16="http://schemas.microsoft.com/office/drawing/2014/main" id="{41C78BF4-627C-4C36-B35D-D8F1268B2978}"/>
              </a:ext>
            </a:extLst>
          </p:cNvPr>
          <p:cNvGraphicFramePr/>
          <p:nvPr/>
        </p:nvGraphicFramePr>
        <p:xfrm>
          <a:off x="8349080" y="1125538"/>
          <a:ext cx="3240000" cy="5336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4115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293603" y="1845618"/>
          <a:ext cx="3672000" cy="4248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81921012"/>
                    </a:ext>
                  </a:extLst>
                </a:gridCol>
              </a:tblGrid>
              <a:tr h="720167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0" kern="1200" dirty="0">
                          <a:ln>
                            <a:noFill/>
                          </a:ln>
                          <a:solidFill>
                            <a:srgbClr val="E02D00"/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POR SUS</a:t>
                      </a:r>
                      <a:br>
                        <a:rPr lang="es-ES" sz="1500" b="0" kern="1200" dirty="0">
                          <a:ln>
                            <a:noFill/>
                          </a:ln>
                          <a:solidFill>
                            <a:srgbClr val="E02D00"/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s-ES" sz="2000" b="0" kern="1200" dirty="0">
                          <a:ln>
                            <a:solidFill>
                              <a:srgbClr val="E02D00"/>
                            </a:solidFill>
                          </a:ln>
                          <a:solidFill>
                            <a:srgbClr val="E02D00"/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CARACTERÍSTICAS</a:t>
                      </a:r>
                    </a:p>
                  </a:txBody>
                  <a:tcPr marL="72000" marR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02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05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 Narrow" pitchFamily="34" charset="0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48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rtl="0" fontAlgn="ctr"/>
                      <a:endParaRPr lang="es-ES" sz="1200" b="0" kern="120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2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02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2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02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2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02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5144615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Cercanía a mi zona de residencia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11,1%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10,7%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Adecuación de los estudios a mis intereses</a:t>
                      </a:r>
                    </a:p>
                  </a:txBody>
                  <a:tcPr marL="85725" marR="9525" marT="9525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19,8%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18,2%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Coste de los estudios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15,8%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14,3%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Que la universidad sea pública o privada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6,0%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6,8%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4259207" y="1845618"/>
          <a:ext cx="3672000" cy="445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480666605"/>
                    </a:ext>
                  </a:extLst>
                </a:gridCol>
              </a:tblGrid>
              <a:tr h="720167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0" kern="1200" dirty="0">
                          <a:ln>
                            <a:noFill/>
                          </a:ln>
                          <a:solidFill>
                            <a:srgbClr val="F37201"/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POR SU</a:t>
                      </a:r>
                      <a:br>
                        <a:rPr lang="es-ES" sz="1500" b="0" kern="1200" dirty="0">
                          <a:ln>
                            <a:noFill/>
                          </a:ln>
                          <a:solidFill>
                            <a:srgbClr val="F37201"/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s-ES" sz="2000" b="0" kern="1200" dirty="0">
                          <a:ln>
                            <a:solidFill>
                              <a:srgbClr val="F37201"/>
                            </a:solidFill>
                          </a:ln>
                          <a:solidFill>
                            <a:srgbClr val="F37201"/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REPUTACIÓN/ PRESCRIPCIÓN</a:t>
                      </a:r>
                    </a:p>
                  </a:txBody>
                  <a:tcPr marL="72000" marR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372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05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 Narrow" pitchFamily="34" charset="0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48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2" charset="0"/>
                        <a:cs typeface="Segoe UI" panose="020B0502040204020203" pitchFamily="34" charset="0"/>
                      </a:endParaRPr>
                    </a:p>
                  </a:txBody>
                  <a:tcPr marT="45731" marB="45731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372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2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372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2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372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547565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Reputación de la universidad</a:t>
                      </a:r>
                    </a:p>
                  </a:txBody>
                  <a:tcPr marL="85725" marR="9525" marT="9525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19,2%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22,0%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Prescripción de familiares y amigos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7,3%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7,1%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Recomendación de alumnos de la universidad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5,0%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4,8%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Prescripción de profesores en el colegio/ instituto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3,3%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3,9%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8224809" y="1845618"/>
          <a:ext cx="3672000" cy="4248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372742673"/>
                    </a:ext>
                  </a:extLst>
                </a:gridCol>
              </a:tblGrid>
              <a:tr h="720167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0" kern="1200" dirty="0">
                          <a:ln>
                            <a:noFill/>
                          </a:ln>
                          <a:solidFill>
                            <a:srgbClr val="F39322"/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POR SU</a:t>
                      </a:r>
                      <a:br>
                        <a:rPr lang="es-ES" sz="1500" b="0" kern="1200" dirty="0">
                          <a:ln>
                            <a:noFill/>
                          </a:ln>
                          <a:solidFill>
                            <a:srgbClr val="F39322"/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s-ES" sz="2000" b="0" kern="1200" dirty="0">
                          <a:ln>
                            <a:solidFill>
                              <a:srgbClr val="F39322"/>
                            </a:solidFill>
                          </a:ln>
                          <a:solidFill>
                            <a:srgbClr val="F39322"/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MARKETING</a:t>
                      </a:r>
                    </a:p>
                  </a:txBody>
                  <a:tcPr marL="72000" marR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C5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05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 Narrow" pitchFamily="34" charset="0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48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rtl="0" fontAlgn="ctr"/>
                      <a:endParaRPr lang="es-ES" sz="1200" b="0" kern="120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2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C5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2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C5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2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C5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9365114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Eventos informativos en bachillerato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0,8%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Eventos informativos en la universidad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2,8%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2,4%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Ferias de estudios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2,6%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2,9%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Publicidad e información sobre la universidad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6,5%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6,2%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4B64DE6B-2510-49A8-972B-EC47302BD8FA}"/>
              </a:ext>
            </a:extLst>
          </p:cNvPr>
          <p:cNvCxnSpPr>
            <a:cxnSpLocks/>
          </p:cNvCxnSpPr>
          <p:nvPr/>
        </p:nvCxnSpPr>
        <p:spPr>
          <a:xfrm>
            <a:off x="4112405" y="2133345"/>
            <a:ext cx="0" cy="396044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B714B3A7-1B44-49AB-8CFC-8A0946408AC7}"/>
              </a:ext>
            </a:extLst>
          </p:cNvPr>
          <p:cNvCxnSpPr>
            <a:cxnSpLocks/>
          </p:cNvCxnSpPr>
          <p:nvPr/>
        </p:nvCxnSpPr>
        <p:spPr>
          <a:xfrm>
            <a:off x="8078008" y="2133345"/>
            <a:ext cx="0" cy="396044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622598" y="562829"/>
            <a:ext cx="10297144" cy="11387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 sz="1700" b="1">
                <a:solidFill>
                  <a:schemeClr val="accent2"/>
                </a:solidFill>
                <a:latin typeface="Segoe Print" panose="02000600000000000000" pitchFamily="2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sz="2000" dirty="0"/>
              <a:t>Aumenta la importancia del coste de los estudios</a:t>
            </a:r>
          </a:p>
        </p:txBody>
      </p:sp>
    </p:spTree>
    <p:extLst>
      <p:ext uri="{BB962C8B-B14F-4D97-AF65-F5344CB8AC3E}">
        <p14:creationId xmlns:p14="http://schemas.microsoft.com/office/powerpoint/2010/main" val="2419803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dirty="0"/>
              <a:t>¿Cómo están de satisfechos con la universidad?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528431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D663B505-9589-4400-A6C9-765F48A3C1D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299070" y="2720827"/>
            <a:ext cx="2295526" cy="2300288"/>
            <a:chOff x="-1289" y="654"/>
            <a:chExt cx="1446" cy="1449"/>
          </a:xfrm>
        </p:grpSpPr>
        <p:sp>
          <p:nvSpPr>
            <p:cNvPr id="3" name="AutoShape 3">
              <a:extLst>
                <a:ext uri="{FF2B5EF4-FFF2-40B4-BE49-F238E27FC236}">
                  <a16:creationId xmlns:a16="http://schemas.microsoft.com/office/drawing/2014/main" id="{B67A7D9D-BE13-420C-A78C-485458AE36B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289" y="654"/>
              <a:ext cx="1446" cy="1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latin typeface="Montserrat" panose="00000500000000000000" pitchFamily="2" charset="0"/>
              </a:endParaRPr>
            </a:p>
          </p:txBody>
        </p:sp>
        <p:sp>
          <p:nvSpPr>
            <p:cNvPr id="4" name="Oval 5">
              <a:extLst>
                <a:ext uri="{FF2B5EF4-FFF2-40B4-BE49-F238E27FC236}">
                  <a16:creationId xmlns:a16="http://schemas.microsoft.com/office/drawing/2014/main" id="{D580DA67-FEBF-40E2-B9AC-0DD8A19F8D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191" y="747"/>
              <a:ext cx="1264" cy="1266"/>
            </a:xfrm>
            <a:prstGeom prst="ellipse">
              <a:avLst/>
            </a:prstGeom>
            <a:solidFill>
              <a:srgbClr val="C35D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800" b="1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Montserrat" panose="00000500000000000000" pitchFamily="2" charset="0"/>
                </a:rPr>
                <a:t>2023</a:t>
              </a:r>
            </a:p>
            <a:p>
              <a:pPr algn="ctr"/>
              <a:r>
                <a:rPr lang="es-ES" sz="5400" b="1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Montserrat" panose="00000500000000000000" pitchFamily="2" charset="0"/>
                </a:rPr>
                <a:t>7,95</a:t>
              </a:r>
              <a:endParaRPr lang="es-ES" sz="28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" panose="00000500000000000000" pitchFamily="2" charset="0"/>
              </a:endParaRPr>
            </a:p>
          </p:txBody>
        </p:sp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CD201995-CAB2-406C-BFC9-517D449730E1}"/>
                </a:ext>
              </a:extLst>
            </p:cNvPr>
            <p:cNvSpPr>
              <a:spLocks/>
            </p:cNvSpPr>
            <p:nvPr/>
          </p:nvSpPr>
          <p:spPr bwMode="auto">
            <a:xfrm>
              <a:off x="-836" y="661"/>
              <a:ext cx="988" cy="972"/>
            </a:xfrm>
            <a:custGeom>
              <a:avLst/>
              <a:gdLst>
                <a:gd name="T0" fmla="*/ 143 w 553"/>
                <a:gd name="T1" fmla="*/ 11 h 544"/>
                <a:gd name="T2" fmla="*/ 524 w 553"/>
                <a:gd name="T3" fmla="*/ 392 h 544"/>
                <a:gd name="T4" fmla="*/ 499 w 553"/>
                <a:gd name="T5" fmla="*/ 527 h 544"/>
                <a:gd name="T6" fmla="*/ 528 w 553"/>
                <a:gd name="T7" fmla="*/ 544 h 544"/>
                <a:gd name="T8" fmla="*/ 553 w 553"/>
                <a:gd name="T9" fmla="*/ 403 h 544"/>
                <a:gd name="T10" fmla="*/ 150 w 553"/>
                <a:gd name="T11" fmla="*/ 0 h 544"/>
                <a:gd name="T12" fmla="*/ 0 w 553"/>
                <a:gd name="T13" fmla="*/ 29 h 544"/>
                <a:gd name="T14" fmla="*/ 5 w 553"/>
                <a:gd name="T15" fmla="*/ 37 h 544"/>
                <a:gd name="T16" fmla="*/ 143 w 553"/>
                <a:gd name="T17" fmla="*/ 11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3" h="544">
                  <a:moveTo>
                    <a:pt x="143" y="11"/>
                  </a:moveTo>
                  <a:cubicBezTo>
                    <a:pt x="353" y="11"/>
                    <a:pt x="524" y="182"/>
                    <a:pt x="524" y="392"/>
                  </a:cubicBezTo>
                  <a:cubicBezTo>
                    <a:pt x="524" y="440"/>
                    <a:pt x="515" y="485"/>
                    <a:pt x="499" y="527"/>
                  </a:cubicBezTo>
                  <a:cubicBezTo>
                    <a:pt x="510" y="532"/>
                    <a:pt x="519" y="538"/>
                    <a:pt x="528" y="544"/>
                  </a:cubicBezTo>
                  <a:cubicBezTo>
                    <a:pt x="544" y="500"/>
                    <a:pt x="553" y="453"/>
                    <a:pt x="553" y="403"/>
                  </a:cubicBezTo>
                  <a:cubicBezTo>
                    <a:pt x="553" y="180"/>
                    <a:pt x="373" y="0"/>
                    <a:pt x="150" y="0"/>
                  </a:cubicBezTo>
                  <a:cubicBezTo>
                    <a:pt x="97" y="0"/>
                    <a:pt x="46" y="10"/>
                    <a:pt x="0" y="29"/>
                  </a:cubicBezTo>
                  <a:cubicBezTo>
                    <a:pt x="2" y="31"/>
                    <a:pt x="3" y="34"/>
                    <a:pt x="5" y="37"/>
                  </a:cubicBezTo>
                  <a:cubicBezTo>
                    <a:pt x="48" y="20"/>
                    <a:pt x="94" y="11"/>
                    <a:pt x="143" y="11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latin typeface="Montserrat" panose="00000500000000000000" pitchFamily="2" charset="0"/>
              </a:endParaRPr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5E1FBD41-595E-4922-A828-AF6C8FF1539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89" y="1068"/>
              <a:ext cx="1032" cy="1035"/>
            </a:xfrm>
            <a:custGeom>
              <a:avLst/>
              <a:gdLst>
                <a:gd name="T0" fmla="*/ 397 w 578"/>
                <a:gd name="T1" fmla="*/ 546 h 579"/>
                <a:gd name="T2" fmla="*/ 15 w 578"/>
                <a:gd name="T3" fmla="*/ 164 h 579"/>
                <a:gd name="T4" fmla="*/ 49 w 578"/>
                <a:gd name="T5" fmla="*/ 7 h 579"/>
                <a:gd name="T6" fmla="*/ 40 w 578"/>
                <a:gd name="T7" fmla="*/ 0 h 579"/>
                <a:gd name="T8" fmla="*/ 0 w 578"/>
                <a:gd name="T9" fmla="*/ 175 h 579"/>
                <a:gd name="T10" fmla="*/ 404 w 578"/>
                <a:gd name="T11" fmla="*/ 579 h 579"/>
                <a:gd name="T12" fmla="*/ 578 w 578"/>
                <a:gd name="T13" fmla="*/ 539 h 579"/>
                <a:gd name="T14" fmla="*/ 557 w 578"/>
                <a:gd name="T15" fmla="*/ 510 h 579"/>
                <a:gd name="T16" fmla="*/ 397 w 578"/>
                <a:gd name="T17" fmla="*/ 546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8" h="579">
                  <a:moveTo>
                    <a:pt x="397" y="546"/>
                  </a:moveTo>
                  <a:cubicBezTo>
                    <a:pt x="186" y="546"/>
                    <a:pt x="15" y="375"/>
                    <a:pt x="15" y="164"/>
                  </a:cubicBezTo>
                  <a:cubicBezTo>
                    <a:pt x="15" y="108"/>
                    <a:pt x="27" y="55"/>
                    <a:pt x="49" y="7"/>
                  </a:cubicBezTo>
                  <a:cubicBezTo>
                    <a:pt x="46" y="5"/>
                    <a:pt x="43" y="2"/>
                    <a:pt x="40" y="0"/>
                  </a:cubicBezTo>
                  <a:cubicBezTo>
                    <a:pt x="15" y="53"/>
                    <a:pt x="0" y="112"/>
                    <a:pt x="0" y="175"/>
                  </a:cubicBezTo>
                  <a:cubicBezTo>
                    <a:pt x="0" y="398"/>
                    <a:pt x="181" y="579"/>
                    <a:pt x="404" y="579"/>
                  </a:cubicBezTo>
                  <a:cubicBezTo>
                    <a:pt x="466" y="579"/>
                    <a:pt x="525" y="565"/>
                    <a:pt x="578" y="539"/>
                  </a:cubicBezTo>
                  <a:cubicBezTo>
                    <a:pt x="570" y="531"/>
                    <a:pt x="563" y="521"/>
                    <a:pt x="557" y="510"/>
                  </a:cubicBezTo>
                  <a:cubicBezTo>
                    <a:pt x="508" y="533"/>
                    <a:pt x="454" y="546"/>
                    <a:pt x="397" y="546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latin typeface="Montserrat" panose="00000500000000000000" pitchFamily="2" charset="0"/>
              </a:endParaRPr>
            </a:p>
          </p:txBody>
        </p:sp>
      </p:grpSp>
      <p:grpSp>
        <p:nvGrpSpPr>
          <p:cNvPr id="43" name="Group 4">
            <a:extLst>
              <a:ext uri="{FF2B5EF4-FFF2-40B4-BE49-F238E27FC236}">
                <a16:creationId xmlns:a16="http://schemas.microsoft.com/office/drawing/2014/main" id="{B51E004D-60B3-407F-9F10-FEB25BB6F70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51808" y="2569666"/>
            <a:ext cx="2295526" cy="2300288"/>
            <a:chOff x="-1289" y="654"/>
            <a:chExt cx="1446" cy="1449"/>
          </a:xfrm>
        </p:grpSpPr>
        <p:sp>
          <p:nvSpPr>
            <p:cNvPr id="44" name="AutoShape 3">
              <a:extLst>
                <a:ext uri="{FF2B5EF4-FFF2-40B4-BE49-F238E27FC236}">
                  <a16:creationId xmlns:a16="http://schemas.microsoft.com/office/drawing/2014/main" id="{DF86A37B-27B7-4B78-88BC-1323E7B8A10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289" y="654"/>
              <a:ext cx="1446" cy="1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latin typeface="Montserrat" panose="00000500000000000000" pitchFamily="2" charset="0"/>
              </a:endParaRPr>
            </a:p>
          </p:txBody>
        </p:sp>
        <p:sp>
          <p:nvSpPr>
            <p:cNvPr id="45" name="Oval 5">
              <a:extLst>
                <a:ext uri="{FF2B5EF4-FFF2-40B4-BE49-F238E27FC236}">
                  <a16:creationId xmlns:a16="http://schemas.microsoft.com/office/drawing/2014/main" id="{8B12CA9C-FFEC-44D1-826B-6958DC0A7C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191" y="747"/>
              <a:ext cx="1264" cy="1266"/>
            </a:xfrm>
            <a:prstGeom prst="ellipse">
              <a:avLst/>
            </a:prstGeom>
            <a:solidFill>
              <a:srgbClr val="F372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ontserrat" panose="00000500000000000000" pitchFamily="2" charset="0"/>
                </a:rPr>
                <a:t>2022</a:t>
              </a:r>
            </a:p>
            <a:p>
              <a:pPr algn="ctr"/>
              <a:r>
                <a:rPr lang="es-ES" sz="5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ontserrat" panose="00000500000000000000" pitchFamily="2" charset="0"/>
                </a:rPr>
                <a:t>8,06</a:t>
              </a:r>
            </a:p>
          </p:txBody>
        </p:sp>
        <p:sp>
          <p:nvSpPr>
            <p:cNvPr id="46" name="Freeform 8">
              <a:extLst>
                <a:ext uri="{FF2B5EF4-FFF2-40B4-BE49-F238E27FC236}">
                  <a16:creationId xmlns:a16="http://schemas.microsoft.com/office/drawing/2014/main" id="{807046C3-4F61-4934-B4E5-D0964AD2CED2}"/>
                </a:ext>
              </a:extLst>
            </p:cNvPr>
            <p:cNvSpPr>
              <a:spLocks/>
            </p:cNvSpPr>
            <p:nvPr/>
          </p:nvSpPr>
          <p:spPr bwMode="auto">
            <a:xfrm>
              <a:off x="-836" y="661"/>
              <a:ext cx="988" cy="972"/>
            </a:xfrm>
            <a:custGeom>
              <a:avLst/>
              <a:gdLst>
                <a:gd name="T0" fmla="*/ 143 w 553"/>
                <a:gd name="T1" fmla="*/ 11 h 544"/>
                <a:gd name="T2" fmla="*/ 524 w 553"/>
                <a:gd name="T3" fmla="*/ 392 h 544"/>
                <a:gd name="T4" fmla="*/ 499 w 553"/>
                <a:gd name="T5" fmla="*/ 527 h 544"/>
                <a:gd name="T6" fmla="*/ 528 w 553"/>
                <a:gd name="T7" fmla="*/ 544 h 544"/>
                <a:gd name="T8" fmla="*/ 553 w 553"/>
                <a:gd name="T9" fmla="*/ 403 h 544"/>
                <a:gd name="T10" fmla="*/ 150 w 553"/>
                <a:gd name="T11" fmla="*/ 0 h 544"/>
                <a:gd name="T12" fmla="*/ 0 w 553"/>
                <a:gd name="T13" fmla="*/ 29 h 544"/>
                <a:gd name="T14" fmla="*/ 5 w 553"/>
                <a:gd name="T15" fmla="*/ 37 h 544"/>
                <a:gd name="T16" fmla="*/ 143 w 553"/>
                <a:gd name="T17" fmla="*/ 11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3" h="544">
                  <a:moveTo>
                    <a:pt x="143" y="11"/>
                  </a:moveTo>
                  <a:cubicBezTo>
                    <a:pt x="353" y="11"/>
                    <a:pt x="524" y="182"/>
                    <a:pt x="524" y="392"/>
                  </a:cubicBezTo>
                  <a:cubicBezTo>
                    <a:pt x="524" y="440"/>
                    <a:pt x="515" y="485"/>
                    <a:pt x="499" y="527"/>
                  </a:cubicBezTo>
                  <a:cubicBezTo>
                    <a:pt x="510" y="532"/>
                    <a:pt x="519" y="538"/>
                    <a:pt x="528" y="544"/>
                  </a:cubicBezTo>
                  <a:cubicBezTo>
                    <a:pt x="544" y="500"/>
                    <a:pt x="553" y="453"/>
                    <a:pt x="553" y="403"/>
                  </a:cubicBezTo>
                  <a:cubicBezTo>
                    <a:pt x="553" y="180"/>
                    <a:pt x="373" y="0"/>
                    <a:pt x="150" y="0"/>
                  </a:cubicBezTo>
                  <a:cubicBezTo>
                    <a:pt x="97" y="0"/>
                    <a:pt x="46" y="10"/>
                    <a:pt x="0" y="29"/>
                  </a:cubicBezTo>
                  <a:cubicBezTo>
                    <a:pt x="2" y="31"/>
                    <a:pt x="3" y="34"/>
                    <a:pt x="5" y="37"/>
                  </a:cubicBezTo>
                  <a:cubicBezTo>
                    <a:pt x="48" y="20"/>
                    <a:pt x="94" y="11"/>
                    <a:pt x="143" y="11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</p:txBody>
        </p:sp>
        <p:sp>
          <p:nvSpPr>
            <p:cNvPr id="47" name="Freeform 9">
              <a:extLst>
                <a:ext uri="{FF2B5EF4-FFF2-40B4-BE49-F238E27FC236}">
                  <a16:creationId xmlns:a16="http://schemas.microsoft.com/office/drawing/2014/main" id="{0E3D840A-7D1E-4A76-83FE-E5D2C466AD5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89" y="1068"/>
              <a:ext cx="1032" cy="1035"/>
            </a:xfrm>
            <a:custGeom>
              <a:avLst/>
              <a:gdLst>
                <a:gd name="T0" fmla="*/ 397 w 578"/>
                <a:gd name="T1" fmla="*/ 546 h 579"/>
                <a:gd name="T2" fmla="*/ 15 w 578"/>
                <a:gd name="T3" fmla="*/ 164 h 579"/>
                <a:gd name="T4" fmla="*/ 49 w 578"/>
                <a:gd name="T5" fmla="*/ 7 h 579"/>
                <a:gd name="T6" fmla="*/ 40 w 578"/>
                <a:gd name="T7" fmla="*/ 0 h 579"/>
                <a:gd name="T8" fmla="*/ 0 w 578"/>
                <a:gd name="T9" fmla="*/ 175 h 579"/>
                <a:gd name="T10" fmla="*/ 404 w 578"/>
                <a:gd name="T11" fmla="*/ 579 h 579"/>
                <a:gd name="T12" fmla="*/ 578 w 578"/>
                <a:gd name="T13" fmla="*/ 539 h 579"/>
                <a:gd name="T14" fmla="*/ 557 w 578"/>
                <a:gd name="T15" fmla="*/ 510 h 579"/>
                <a:gd name="T16" fmla="*/ 397 w 578"/>
                <a:gd name="T17" fmla="*/ 546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8" h="579">
                  <a:moveTo>
                    <a:pt x="397" y="546"/>
                  </a:moveTo>
                  <a:cubicBezTo>
                    <a:pt x="186" y="546"/>
                    <a:pt x="15" y="375"/>
                    <a:pt x="15" y="164"/>
                  </a:cubicBezTo>
                  <a:cubicBezTo>
                    <a:pt x="15" y="108"/>
                    <a:pt x="27" y="55"/>
                    <a:pt x="49" y="7"/>
                  </a:cubicBezTo>
                  <a:cubicBezTo>
                    <a:pt x="46" y="5"/>
                    <a:pt x="43" y="2"/>
                    <a:pt x="40" y="0"/>
                  </a:cubicBezTo>
                  <a:cubicBezTo>
                    <a:pt x="15" y="53"/>
                    <a:pt x="0" y="112"/>
                    <a:pt x="0" y="175"/>
                  </a:cubicBezTo>
                  <a:cubicBezTo>
                    <a:pt x="0" y="398"/>
                    <a:pt x="181" y="579"/>
                    <a:pt x="404" y="579"/>
                  </a:cubicBezTo>
                  <a:cubicBezTo>
                    <a:pt x="466" y="579"/>
                    <a:pt x="525" y="565"/>
                    <a:pt x="578" y="539"/>
                  </a:cubicBezTo>
                  <a:cubicBezTo>
                    <a:pt x="570" y="531"/>
                    <a:pt x="563" y="521"/>
                    <a:pt x="557" y="510"/>
                  </a:cubicBezTo>
                  <a:cubicBezTo>
                    <a:pt x="508" y="533"/>
                    <a:pt x="454" y="546"/>
                    <a:pt x="397" y="546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</p:txBody>
        </p:sp>
      </p:grpSp>
      <p:grpSp>
        <p:nvGrpSpPr>
          <p:cNvPr id="48" name="Group 4">
            <a:extLst>
              <a:ext uri="{FF2B5EF4-FFF2-40B4-BE49-F238E27FC236}">
                <a16:creationId xmlns:a16="http://schemas.microsoft.com/office/drawing/2014/main" id="{A2B01F92-A9F8-4C2A-AA0B-9E9376F38C8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647552" y="3217738"/>
            <a:ext cx="2295526" cy="2300288"/>
            <a:chOff x="-1289" y="654"/>
            <a:chExt cx="1446" cy="1449"/>
          </a:xfrm>
        </p:grpSpPr>
        <p:sp>
          <p:nvSpPr>
            <p:cNvPr id="49" name="AutoShape 3">
              <a:extLst>
                <a:ext uri="{FF2B5EF4-FFF2-40B4-BE49-F238E27FC236}">
                  <a16:creationId xmlns:a16="http://schemas.microsoft.com/office/drawing/2014/main" id="{32A256FD-BC05-458F-B935-D264CE0F583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289" y="654"/>
              <a:ext cx="1446" cy="1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latin typeface="Montserrat" panose="00000500000000000000" pitchFamily="2" charset="0"/>
              </a:endParaRPr>
            </a:p>
          </p:txBody>
        </p:sp>
        <p:sp>
          <p:nvSpPr>
            <p:cNvPr id="50" name="Oval 5">
              <a:extLst>
                <a:ext uri="{FF2B5EF4-FFF2-40B4-BE49-F238E27FC236}">
                  <a16:creationId xmlns:a16="http://schemas.microsoft.com/office/drawing/2014/main" id="{5EB63039-B5C4-4AB2-864F-45A0FF5491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191" y="747"/>
              <a:ext cx="1264" cy="1266"/>
            </a:xfrm>
            <a:prstGeom prst="ellipse">
              <a:avLst/>
            </a:prstGeom>
            <a:solidFill>
              <a:srgbClr val="F393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ontserrat" panose="00000500000000000000" pitchFamily="2" charset="0"/>
                </a:rPr>
                <a:t>2021</a:t>
              </a:r>
            </a:p>
            <a:p>
              <a:pPr algn="ctr"/>
              <a:r>
                <a:rPr lang="es-ES" sz="5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ontserrat" panose="00000500000000000000" pitchFamily="2" charset="0"/>
                </a:rPr>
                <a:t>7,83</a:t>
              </a:r>
              <a:endParaRPr lang="es-E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B371943D-67B0-4A30-A26B-A5A9E38FF67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36" y="661"/>
              <a:ext cx="988" cy="972"/>
            </a:xfrm>
            <a:custGeom>
              <a:avLst/>
              <a:gdLst>
                <a:gd name="T0" fmla="*/ 143 w 553"/>
                <a:gd name="T1" fmla="*/ 11 h 544"/>
                <a:gd name="T2" fmla="*/ 524 w 553"/>
                <a:gd name="T3" fmla="*/ 392 h 544"/>
                <a:gd name="T4" fmla="*/ 499 w 553"/>
                <a:gd name="T5" fmla="*/ 527 h 544"/>
                <a:gd name="T6" fmla="*/ 528 w 553"/>
                <a:gd name="T7" fmla="*/ 544 h 544"/>
                <a:gd name="T8" fmla="*/ 553 w 553"/>
                <a:gd name="T9" fmla="*/ 403 h 544"/>
                <a:gd name="T10" fmla="*/ 150 w 553"/>
                <a:gd name="T11" fmla="*/ 0 h 544"/>
                <a:gd name="T12" fmla="*/ 0 w 553"/>
                <a:gd name="T13" fmla="*/ 29 h 544"/>
                <a:gd name="T14" fmla="*/ 5 w 553"/>
                <a:gd name="T15" fmla="*/ 37 h 544"/>
                <a:gd name="T16" fmla="*/ 143 w 553"/>
                <a:gd name="T17" fmla="*/ 11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3" h="544">
                  <a:moveTo>
                    <a:pt x="143" y="11"/>
                  </a:moveTo>
                  <a:cubicBezTo>
                    <a:pt x="353" y="11"/>
                    <a:pt x="524" y="182"/>
                    <a:pt x="524" y="392"/>
                  </a:cubicBezTo>
                  <a:cubicBezTo>
                    <a:pt x="524" y="440"/>
                    <a:pt x="515" y="485"/>
                    <a:pt x="499" y="527"/>
                  </a:cubicBezTo>
                  <a:cubicBezTo>
                    <a:pt x="510" y="532"/>
                    <a:pt x="519" y="538"/>
                    <a:pt x="528" y="544"/>
                  </a:cubicBezTo>
                  <a:cubicBezTo>
                    <a:pt x="544" y="500"/>
                    <a:pt x="553" y="453"/>
                    <a:pt x="553" y="403"/>
                  </a:cubicBezTo>
                  <a:cubicBezTo>
                    <a:pt x="553" y="180"/>
                    <a:pt x="373" y="0"/>
                    <a:pt x="150" y="0"/>
                  </a:cubicBezTo>
                  <a:cubicBezTo>
                    <a:pt x="97" y="0"/>
                    <a:pt x="46" y="10"/>
                    <a:pt x="0" y="29"/>
                  </a:cubicBezTo>
                  <a:cubicBezTo>
                    <a:pt x="2" y="31"/>
                    <a:pt x="3" y="34"/>
                    <a:pt x="5" y="37"/>
                  </a:cubicBezTo>
                  <a:cubicBezTo>
                    <a:pt x="48" y="20"/>
                    <a:pt x="94" y="11"/>
                    <a:pt x="143" y="11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</p:txBody>
        </p:sp>
        <p:sp>
          <p:nvSpPr>
            <p:cNvPr id="52" name="Freeform 9">
              <a:extLst>
                <a:ext uri="{FF2B5EF4-FFF2-40B4-BE49-F238E27FC236}">
                  <a16:creationId xmlns:a16="http://schemas.microsoft.com/office/drawing/2014/main" id="{1727E73B-97DC-4037-B3DA-4789E606650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89" y="1068"/>
              <a:ext cx="1032" cy="1035"/>
            </a:xfrm>
            <a:custGeom>
              <a:avLst/>
              <a:gdLst>
                <a:gd name="T0" fmla="*/ 397 w 578"/>
                <a:gd name="T1" fmla="*/ 546 h 579"/>
                <a:gd name="T2" fmla="*/ 15 w 578"/>
                <a:gd name="T3" fmla="*/ 164 h 579"/>
                <a:gd name="T4" fmla="*/ 49 w 578"/>
                <a:gd name="T5" fmla="*/ 7 h 579"/>
                <a:gd name="T6" fmla="*/ 40 w 578"/>
                <a:gd name="T7" fmla="*/ 0 h 579"/>
                <a:gd name="T8" fmla="*/ 0 w 578"/>
                <a:gd name="T9" fmla="*/ 175 h 579"/>
                <a:gd name="T10" fmla="*/ 404 w 578"/>
                <a:gd name="T11" fmla="*/ 579 h 579"/>
                <a:gd name="T12" fmla="*/ 578 w 578"/>
                <a:gd name="T13" fmla="*/ 539 h 579"/>
                <a:gd name="T14" fmla="*/ 557 w 578"/>
                <a:gd name="T15" fmla="*/ 510 h 579"/>
                <a:gd name="T16" fmla="*/ 397 w 578"/>
                <a:gd name="T17" fmla="*/ 546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8" h="579">
                  <a:moveTo>
                    <a:pt x="397" y="546"/>
                  </a:moveTo>
                  <a:cubicBezTo>
                    <a:pt x="186" y="546"/>
                    <a:pt x="15" y="375"/>
                    <a:pt x="15" y="164"/>
                  </a:cubicBezTo>
                  <a:cubicBezTo>
                    <a:pt x="15" y="108"/>
                    <a:pt x="27" y="55"/>
                    <a:pt x="49" y="7"/>
                  </a:cubicBezTo>
                  <a:cubicBezTo>
                    <a:pt x="46" y="5"/>
                    <a:pt x="43" y="2"/>
                    <a:pt x="40" y="0"/>
                  </a:cubicBezTo>
                  <a:cubicBezTo>
                    <a:pt x="15" y="53"/>
                    <a:pt x="0" y="112"/>
                    <a:pt x="0" y="175"/>
                  </a:cubicBezTo>
                  <a:cubicBezTo>
                    <a:pt x="0" y="398"/>
                    <a:pt x="181" y="579"/>
                    <a:pt x="404" y="579"/>
                  </a:cubicBezTo>
                  <a:cubicBezTo>
                    <a:pt x="466" y="579"/>
                    <a:pt x="525" y="565"/>
                    <a:pt x="578" y="539"/>
                  </a:cubicBezTo>
                  <a:cubicBezTo>
                    <a:pt x="570" y="531"/>
                    <a:pt x="563" y="521"/>
                    <a:pt x="557" y="510"/>
                  </a:cubicBezTo>
                  <a:cubicBezTo>
                    <a:pt x="508" y="533"/>
                    <a:pt x="454" y="546"/>
                    <a:pt x="397" y="546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</p:txBody>
        </p:sp>
      </p:grpSp>
      <p:grpSp>
        <p:nvGrpSpPr>
          <p:cNvPr id="27" name="Group 4">
            <a:extLst>
              <a:ext uri="{FF2B5EF4-FFF2-40B4-BE49-F238E27FC236}">
                <a16:creationId xmlns:a16="http://schemas.microsoft.com/office/drawing/2014/main" id="{A2B01F92-A9F8-4C2A-AA0B-9E9376F38C8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18542" y="3721794"/>
            <a:ext cx="2295526" cy="2300288"/>
            <a:chOff x="-1289" y="654"/>
            <a:chExt cx="1446" cy="1449"/>
          </a:xfrm>
        </p:grpSpPr>
        <p:sp>
          <p:nvSpPr>
            <p:cNvPr id="28" name="AutoShape 3">
              <a:extLst>
                <a:ext uri="{FF2B5EF4-FFF2-40B4-BE49-F238E27FC236}">
                  <a16:creationId xmlns:a16="http://schemas.microsoft.com/office/drawing/2014/main" id="{32A256FD-BC05-458F-B935-D264CE0F583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289" y="654"/>
              <a:ext cx="1446" cy="1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latin typeface="Montserrat" panose="00000500000000000000" pitchFamily="2" charset="0"/>
              </a:endParaRPr>
            </a:p>
          </p:txBody>
        </p:sp>
        <p:sp>
          <p:nvSpPr>
            <p:cNvPr id="29" name="Oval 5">
              <a:extLst>
                <a:ext uri="{FF2B5EF4-FFF2-40B4-BE49-F238E27FC236}">
                  <a16:creationId xmlns:a16="http://schemas.microsoft.com/office/drawing/2014/main" id="{5EB63039-B5C4-4AB2-864F-45A0FF5491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191" y="746"/>
              <a:ext cx="1264" cy="1266"/>
            </a:xfrm>
            <a:prstGeom prst="ellipse">
              <a:avLst/>
            </a:prstGeom>
            <a:solidFill>
              <a:srgbClr val="FFC5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ontserrat" panose="00000500000000000000" pitchFamily="2" charset="0"/>
                </a:rPr>
                <a:t>2020</a:t>
              </a:r>
            </a:p>
            <a:p>
              <a:pPr algn="ctr"/>
              <a:r>
                <a:rPr lang="es-ES" sz="5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ontserrat" panose="00000500000000000000" pitchFamily="2" charset="0"/>
                </a:rPr>
                <a:t>7,75</a:t>
              </a:r>
              <a:endParaRPr lang="es-E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</p:txBody>
        </p:sp>
        <p:sp>
          <p:nvSpPr>
            <p:cNvPr id="30" name="Freeform 8">
              <a:extLst>
                <a:ext uri="{FF2B5EF4-FFF2-40B4-BE49-F238E27FC236}">
                  <a16:creationId xmlns:a16="http://schemas.microsoft.com/office/drawing/2014/main" id="{B371943D-67B0-4A30-A26B-A5A9E38FF67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36" y="661"/>
              <a:ext cx="988" cy="972"/>
            </a:xfrm>
            <a:custGeom>
              <a:avLst/>
              <a:gdLst>
                <a:gd name="T0" fmla="*/ 143 w 553"/>
                <a:gd name="T1" fmla="*/ 11 h 544"/>
                <a:gd name="T2" fmla="*/ 524 w 553"/>
                <a:gd name="T3" fmla="*/ 392 h 544"/>
                <a:gd name="T4" fmla="*/ 499 w 553"/>
                <a:gd name="T5" fmla="*/ 527 h 544"/>
                <a:gd name="T6" fmla="*/ 528 w 553"/>
                <a:gd name="T7" fmla="*/ 544 h 544"/>
                <a:gd name="T8" fmla="*/ 553 w 553"/>
                <a:gd name="T9" fmla="*/ 403 h 544"/>
                <a:gd name="T10" fmla="*/ 150 w 553"/>
                <a:gd name="T11" fmla="*/ 0 h 544"/>
                <a:gd name="T12" fmla="*/ 0 w 553"/>
                <a:gd name="T13" fmla="*/ 29 h 544"/>
                <a:gd name="T14" fmla="*/ 5 w 553"/>
                <a:gd name="T15" fmla="*/ 37 h 544"/>
                <a:gd name="T16" fmla="*/ 143 w 553"/>
                <a:gd name="T17" fmla="*/ 11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3" h="544">
                  <a:moveTo>
                    <a:pt x="143" y="11"/>
                  </a:moveTo>
                  <a:cubicBezTo>
                    <a:pt x="353" y="11"/>
                    <a:pt x="524" y="182"/>
                    <a:pt x="524" y="392"/>
                  </a:cubicBezTo>
                  <a:cubicBezTo>
                    <a:pt x="524" y="440"/>
                    <a:pt x="515" y="485"/>
                    <a:pt x="499" y="527"/>
                  </a:cubicBezTo>
                  <a:cubicBezTo>
                    <a:pt x="510" y="532"/>
                    <a:pt x="519" y="538"/>
                    <a:pt x="528" y="544"/>
                  </a:cubicBezTo>
                  <a:cubicBezTo>
                    <a:pt x="544" y="500"/>
                    <a:pt x="553" y="453"/>
                    <a:pt x="553" y="403"/>
                  </a:cubicBezTo>
                  <a:cubicBezTo>
                    <a:pt x="553" y="180"/>
                    <a:pt x="373" y="0"/>
                    <a:pt x="150" y="0"/>
                  </a:cubicBezTo>
                  <a:cubicBezTo>
                    <a:pt x="97" y="0"/>
                    <a:pt x="46" y="10"/>
                    <a:pt x="0" y="29"/>
                  </a:cubicBezTo>
                  <a:cubicBezTo>
                    <a:pt x="2" y="31"/>
                    <a:pt x="3" y="34"/>
                    <a:pt x="5" y="37"/>
                  </a:cubicBezTo>
                  <a:cubicBezTo>
                    <a:pt x="48" y="20"/>
                    <a:pt x="94" y="11"/>
                    <a:pt x="143" y="11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</p:txBody>
        </p:sp>
        <p:sp>
          <p:nvSpPr>
            <p:cNvPr id="31" name="Freeform 9">
              <a:extLst>
                <a:ext uri="{FF2B5EF4-FFF2-40B4-BE49-F238E27FC236}">
                  <a16:creationId xmlns:a16="http://schemas.microsoft.com/office/drawing/2014/main" id="{1727E73B-97DC-4037-B3DA-4789E606650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89" y="1068"/>
              <a:ext cx="1032" cy="1035"/>
            </a:xfrm>
            <a:custGeom>
              <a:avLst/>
              <a:gdLst>
                <a:gd name="T0" fmla="*/ 397 w 578"/>
                <a:gd name="T1" fmla="*/ 546 h 579"/>
                <a:gd name="T2" fmla="*/ 15 w 578"/>
                <a:gd name="T3" fmla="*/ 164 h 579"/>
                <a:gd name="T4" fmla="*/ 49 w 578"/>
                <a:gd name="T5" fmla="*/ 7 h 579"/>
                <a:gd name="T6" fmla="*/ 40 w 578"/>
                <a:gd name="T7" fmla="*/ 0 h 579"/>
                <a:gd name="T8" fmla="*/ 0 w 578"/>
                <a:gd name="T9" fmla="*/ 175 h 579"/>
                <a:gd name="T10" fmla="*/ 404 w 578"/>
                <a:gd name="T11" fmla="*/ 579 h 579"/>
                <a:gd name="T12" fmla="*/ 578 w 578"/>
                <a:gd name="T13" fmla="*/ 539 h 579"/>
                <a:gd name="T14" fmla="*/ 557 w 578"/>
                <a:gd name="T15" fmla="*/ 510 h 579"/>
                <a:gd name="T16" fmla="*/ 397 w 578"/>
                <a:gd name="T17" fmla="*/ 546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8" h="579">
                  <a:moveTo>
                    <a:pt x="397" y="546"/>
                  </a:moveTo>
                  <a:cubicBezTo>
                    <a:pt x="186" y="546"/>
                    <a:pt x="15" y="375"/>
                    <a:pt x="15" y="164"/>
                  </a:cubicBezTo>
                  <a:cubicBezTo>
                    <a:pt x="15" y="108"/>
                    <a:pt x="27" y="55"/>
                    <a:pt x="49" y="7"/>
                  </a:cubicBezTo>
                  <a:cubicBezTo>
                    <a:pt x="46" y="5"/>
                    <a:pt x="43" y="2"/>
                    <a:pt x="40" y="0"/>
                  </a:cubicBezTo>
                  <a:cubicBezTo>
                    <a:pt x="15" y="53"/>
                    <a:pt x="0" y="112"/>
                    <a:pt x="0" y="175"/>
                  </a:cubicBezTo>
                  <a:cubicBezTo>
                    <a:pt x="0" y="398"/>
                    <a:pt x="181" y="579"/>
                    <a:pt x="404" y="579"/>
                  </a:cubicBezTo>
                  <a:cubicBezTo>
                    <a:pt x="466" y="579"/>
                    <a:pt x="525" y="565"/>
                    <a:pt x="578" y="539"/>
                  </a:cubicBezTo>
                  <a:cubicBezTo>
                    <a:pt x="570" y="531"/>
                    <a:pt x="563" y="521"/>
                    <a:pt x="557" y="510"/>
                  </a:cubicBezTo>
                  <a:cubicBezTo>
                    <a:pt x="508" y="533"/>
                    <a:pt x="454" y="546"/>
                    <a:pt x="397" y="546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</p:txBody>
        </p:sp>
      </p:grp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Análisis evolutivo de la satisfacción global con la universidad</a:t>
            </a:r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84127600-560A-A74D-80D3-AA8A32DBB0E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776344" y="3001714"/>
            <a:ext cx="2295526" cy="2300288"/>
            <a:chOff x="-1289" y="654"/>
            <a:chExt cx="1446" cy="1449"/>
          </a:xfrm>
        </p:grpSpPr>
        <p:sp>
          <p:nvSpPr>
            <p:cNvPr id="9" name="AutoShape 3">
              <a:extLst>
                <a:ext uri="{FF2B5EF4-FFF2-40B4-BE49-F238E27FC236}">
                  <a16:creationId xmlns:a16="http://schemas.microsoft.com/office/drawing/2014/main" id="{4EB4DCFC-D9EE-9B71-7E7F-DB6328E6CC1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289" y="654"/>
              <a:ext cx="1446" cy="1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latin typeface="Montserrat" panose="00000500000000000000" pitchFamily="2" charset="0"/>
              </a:endParaRPr>
            </a:p>
          </p:txBody>
        </p:sp>
        <p:sp>
          <p:nvSpPr>
            <p:cNvPr id="10" name="Oval 5">
              <a:extLst>
                <a:ext uri="{FF2B5EF4-FFF2-40B4-BE49-F238E27FC236}">
                  <a16:creationId xmlns:a16="http://schemas.microsoft.com/office/drawing/2014/main" id="{2D184D3C-A133-6E74-B1B0-8973A29F9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191" y="747"/>
              <a:ext cx="1264" cy="1266"/>
            </a:xfrm>
            <a:prstGeom prst="ellipse">
              <a:avLst/>
            </a:prstGeom>
            <a:solidFill>
              <a:srgbClr val="C35D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800" b="1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Montserrat" panose="00000500000000000000" pitchFamily="2" charset="0"/>
                </a:rPr>
                <a:t>2024</a:t>
              </a:r>
            </a:p>
            <a:p>
              <a:pPr algn="ctr"/>
              <a:r>
                <a:rPr lang="es-ES" sz="5400" b="1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Montserrat" panose="00000500000000000000" pitchFamily="2" charset="0"/>
                </a:rPr>
                <a:t>7,92</a:t>
              </a:r>
              <a:endParaRPr lang="es-ES" sz="28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" panose="00000500000000000000" pitchFamily="2" charset="0"/>
              </a:endParaRPr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3B36284A-D642-E1D6-E391-C49283FC9D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836" y="661"/>
              <a:ext cx="988" cy="972"/>
            </a:xfrm>
            <a:custGeom>
              <a:avLst/>
              <a:gdLst>
                <a:gd name="T0" fmla="*/ 143 w 553"/>
                <a:gd name="T1" fmla="*/ 11 h 544"/>
                <a:gd name="T2" fmla="*/ 524 w 553"/>
                <a:gd name="T3" fmla="*/ 392 h 544"/>
                <a:gd name="T4" fmla="*/ 499 w 553"/>
                <a:gd name="T5" fmla="*/ 527 h 544"/>
                <a:gd name="T6" fmla="*/ 528 w 553"/>
                <a:gd name="T7" fmla="*/ 544 h 544"/>
                <a:gd name="T8" fmla="*/ 553 w 553"/>
                <a:gd name="T9" fmla="*/ 403 h 544"/>
                <a:gd name="T10" fmla="*/ 150 w 553"/>
                <a:gd name="T11" fmla="*/ 0 h 544"/>
                <a:gd name="T12" fmla="*/ 0 w 553"/>
                <a:gd name="T13" fmla="*/ 29 h 544"/>
                <a:gd name="T14" fmla="*/ 5 w 553"/>
                <a:gd name="T15" fmla="*/ 37 h 544"/>
                <a:gd name="T16" fmla="*/ 143 w 553"/>
                <a:gd name="T17" fmla="*/ 11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3" h="544">
                  <a:moveTo>
                    <a:pt x="143" y="11"/>
                  </a:moveTo>
                  <a:cubicBezTo>
                    <a:pt x="353" y="11"/>
                    <a:pt x="524" y="182"/>
                    <a:pt x="524" y="392"/>
                  </a:cubicBezTo>
                  <a:cubicBezTo>
                    <a:pt x="524" y="440"/>
                    <a:pt x="515" y="485"/>
                    <a:pt x="499" y="527"/>
                  </a:cubicBezTo>
                  <a:cubicBezTo>
                    <a:pt x="510" y="532"/>
                    <a:pt x="519" y="538"/>
                    <a:pt x="528" y="544"/>
                  </a:cubicBezTo>
                  <a:cubicBezTo>
                    <a:pt x="544" y="500"/>
                    <a:pt x="553" y="453"/>
                    <a:pt x="553" y="403"/>
                  </a:cubicBezTo>
                  <a:cubicBezTo>
                    <a:pt x="553" y="180"/>
                    <a:pt x="373" y="0"/>
                    <a:pt x="150" y="0"/>
                  </a:cubicBezTo>
                  <a:cubicBezTo>
                    <a:pt x="97" y="0"/>
                    <a:pt x="46" y="10"/>
                    <a:pt x="0" y="29"/>
                  </a:cubicBezTo>
                  <a:cubicBezTo>
                    <a:pt x="2" y="31"/>
                    <a:pt x="3" y="34"/>
                    <a:pt x="5" y="37"/>
                  </a:cubicBezTo>
                  <a:cubicBezTo>
                    <a:pt x="48" y="20"/>
                    <a:pt x="94" y="11"/>
                    <a:pt x="143" y="11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latin typeface="Montserrat" panose="00000500000000000000" pitchFamily="2" charset="0"/>
              </a:endParaRPr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D6A7FED2-E862-603F-8AE3-1D095464BF65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89" y="1068"/>
              <a:ext cx="1032" cy="1035"/>
            </a:xfrm>
            <a:custGeom>
              <a:avLst/>
              <a:gdLst>
                <a:gd name="T0" fmla="*/ 397 w 578"/>
                <a:gd name="T1" fmla="*/ 546 h 579"/>
                <a:gd name="T2" fmla="*/ 15 w 578"/>
                <a:gd name="T3" fmla="*/ 164 h 579"/>
                <a:gd name="T4" fmla="*/ 49 w 578"/>
                <a:gd name="T5" fmla="*/ 7 h 579"/>
                <a:gd name="T6" fmla="*/ 40 w 578"/>
                <a:gd name="T7" fmla="*/ 0 h 579"/>
                <a:gd name="T8" fmla="*/ 0 w 578"/>
                <a:gd name="T9" fmla="*/ 175 h 579"/>
                <a:gd name="T10" fmla="*/ 404 w 578"/>
                <a:gd name="T11" fmla="*/ 579 h 579"/>
                <a:gd name="T12" fmla="*/ 578 w 578"/>
                <a:gd name="T13" fmla="*/ 539 h 579"/>
                <a:gd name="T14" fmla="*/ 557 w 578"/>
                <a:gd name="T15" fmla="*/ 510 h 579"/>
                <a:gd name="T16" fmla="*/ 397 w 578"/>
                <a:gd name="T17" fmla="*/ 546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8" h="579">
                  <a:moveTo>
                    <a:pt x="397" y="546"/>
                  </a:moveTo>
                  <a:cubicBezTo>
                    <a:pt x="186" y="546"/>
                    <a:pt x="15" y="375"/>
                    <a:pt x="15" y="164"/>
                  </a:cubicBezTo>
                  <a:cubicBezTo>
                    <a:pt x="15" y="108"/>
                    <a:pt x="27" y="55"/>
                    <a:pt x="49" y="7"/>
                  </a:cubicBezTo>
                  <a:cubicBezTo>
                    <a:pt x="46" y="5"/>
                    <a:pt x="43" y="2"/>
                    <a:pt x="40" y="0"/>
                  </a:cubicBezTo>
                  <a:cubicBezTo>
                    <a:pt x="15" y="53"/>
                    <a:pt x="0" y="112"/>
                    <a:pt x="0" y="175"/>
                  </a:cubicBezTo>
                  <a:cubicBezTo>
                    <a:pt x="0" y="398"/>
                    <a:pt x="181" y="579"/>
                    <a:pt x="404" y="579"/>
                  </a:cubicBezTo>
                  <a:cubicBezTo>
                    <a:pt x="466" y="579"/>
                    <a:pt x="525" y="565"/>
                    <a:pt x="578" y="539"/>
                  </a:cubicBezTo>
                  <a:cubicBezTo>
                    <a:pt x="570" y="531"/>
                    <a:pt x="563" y="521"/>
                    <a:pt x="557" y="510"/>
                  </a:cubicBezTo>
                  <a:cubicBezTo>
                    <a:pt x="508" y="533"/>
                    <a:pt x="454" y="546"/>
                    <a:pt x="397" y="546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latin typeface="Montserrat" panose="000005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89079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92EBB6-6EAB-82DE-1140-90AB49513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Título">
            <a:extLst>
              <a:ext uri="{FF2B5EF4-FFF2-40B4-BE49-F238E27FC236}">
                <a16:creationId xmlns:a16="http://schemas.microsoft.com/office/drawing/2014/main" id="{E7E9B24C-08C2-4F1A-F912-DE9DB56AABD6}"/>
              </a:ext>
            </a:extLst>
          </p:cNvPr>
          <p:cNvSpPr txBox="1">
            <a:spLocks/>
          </p:cNvSpPr>
          <p:nvPr/>
        </p:nvSpPr>
        <p:spPr>
          <a:xfrm>
            <a:off x="917928" y="404758"/>
            <a:ext cx="9601200" cy="114326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0" name="9 Título">
            <a:extLst>
              <a:ext uri="{FF2B5EF4-FFF2-40B4-BE49-F238E27FC236}">
                <a16:creationId xmlns:a16="http://schemas.microsoft.com/office/drawing/2014/main" id="{E4699AF4-7831-6152-0223-4D93A8C7E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Nivel de satisfacción por apartados</a:t>
            </a:r>
          </a:p>
        </p:txBody>
      </p:sp>
      <p:sp>
        <p:nvSpPr>
          <p:cNvPr id="13" name="Text Box 2">
            <a:extLst>
              <a:ext uri="{FF2B5EF4-FFF2-40B4-BE49-F238E27FC236}">
                <a16:creationId xmlns:a16="http://schemas.microsoft.com/office/drawing/2014/main" id="{4515C888-64A0-2D7F-4878-6F19419A3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954" y="1910499"/>
            <a:ext cx="2576908" cy="400110"/>
          </a:xfrm>
          <a:prstGeom prst="rect">
            <a:avLst/>
          </a:prstGeom>
        </p:spPr>
        <p:txBody>
          <a:bodyPr wrap="square" lIns="180000" anchor="t">
            <a:spAutoFit/>
          </a:bodyPr>
          <a:lstStyle>
            <a:defPPr>
              <a:defRPr lang="es-ES"/>
            </a:defPPr>
            <a:lvl1pPr algn="ctr">
              <a:defRPr sz="2000" b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 algn="r">
              <a:spcAft>
                <a:spcPts val="1200"/>
              </a:spcAft>
            </a:pPr>
            <a:r>
              <a:rPr lang="es-ES" dirty="0">
                <a:ln>
                  <a:solidFill>
                    <a:srgbClr val="99CC00"/>
                  </a:solidFill>
                </a:ln>
                <a:solidFill>
                  <a:srgbClr val="99CC00"/>
                </a:solidFill>
                <a:latin typeface="+mj-lt"/>
              </a:rPr>
              <a:t>Mejor valoración</a:t>
            </a:r>
            <a:endParaRPr lang="es-ES" sz="1400" i="1" dirty="0">
              <a:ln>
                <a:solidFill>
                  <a:srgbClr val="99CC00"/>
                </a:solidFill>
              </a:ln>
              <a:solidFill>
                <a:srgbClr val="99CC00"/>
              </a:solidFill>
              <a:latin typeface="+mj-lt"/>
            </a:endParaRPr>
          </a:p>
        </p:txBody>
      </p:sp>
      <p:sp>
        <p:nvSpPr>
          <p:cNvPr id="17" name="2Text Box 2">
            <a:extLst>
              <a:ext uri="{FF2B5EF4-FFF2-40B4-BE49-F238E27FC236}">
                <a16:creationId xmlns:a16="http://schemas.microsoft.com/office/drawing/2014/main" id="{34EAF977-6713-041B-8167-9F415746E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994" y="5582469"/>
            <a:ext cx="2144860" cy="400110"/>
          </a:xfrm>
          <a:prstGeom prst="rect">
            <a:avLst/>
          </a:prstGeom>
        </p:spPr>
        <p:txBody>
          <a:bodyPr wrap="square" lIns="180000" anchor="t">
            <a:spAutoFit/>
          </a:bodyPr>
          <a:lstStyle>
            <a:defPPr>
              <a:defRPr lang="es-ES"/>
            </a:defPPr>
            <a:lvl1pPr algn="ctr">
              <a:defRPr sz="2000" b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 algn="r">
              <a:spcAft>
                <a:spcPts val="1200"/>
              </a:spcAft>
            </a:pPr>
            <a:r>
              <a:rPr lang="es-ES" dirty="0">
                <a:ln>
                  <a:solidFill>
                    <a:srgbClr val="FF4040"/>
                  </a:solidFill>
                </a:ln>
                <a:solidFill>
                  <a:srgbClr val="FF4040"/>
                </a:solidFill>
                <a:latin typeface="+mj-lt"/>
              </a:rPr>
              <a:t>Peor valoración</a:t>
            </a:r>
            <a:endParaRPr lang="es-ES" sz="1400" i="1" dirty="0">
              <a:ln>
                <a:solidFill>
                  <a:srgbClr val="FF4040"/>
                </a:solidFill>
              </a:ln>
              <a:solidFill>
                <a:srgbClr val="FF4040"/>
              </a:solidFill>
              <a:latin typeface="+mj-lt"/>
            </a:endParaRPr>
          </a:p>
        </p:txBody>
      </p:sp>
      <p:graphicFrame>
        <p:nvGraphicFramePr>
          <p:cNvPr id="18" name="17 Tabla">
            <a:extLst>
              <a:ext uri="{FF2B5EF4-FFF2-40B4-BE49-F238E27FC236}">
                <a16:creationId xmlns:a16="http://schemas.microsoft.com/office/drawing/2014/main" id="{7AFF68E2-6B2E-B708-7C35-74D543ACDF2E}"/>
              </a:ext>
            </a:extLst>
          </p:cNvPr>
          <p:cNvGraphicFramePr>
            <a:graphicFrameLocks noGrp="1"/>
          </p:cNvGraphicFramePr>
          <p:nvPr/>
        </p:nvGraphicFramePr>
        <p:xfrm>
          <a:off x="3502918" y="1557586"/>
          <a:ext cx="7299892" cy="4939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8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0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5999">
                <a:tc>
                  <a:txBody>
                    <a:bodyPr/>
                    <a:lstStyle/>
                    <a:p>
                      <a:endParaRPr lang="es-ES" sz="150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 marT="45709" marB="4570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j-lt"/>
                        </a:rPr>
                        <a:t>variación</a:t>
                      </a:r>
                    </a:p>
                  </a:txBody>
                  <a:tcPr marT="45709" marB="4570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kern="1200" dirty="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Reputación de la universidad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600" b="0" kern="1200" dirty="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8,42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 dirty="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Contenidos de las materias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8,36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 dirty="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Materias/ asignaturas que incluye la carrera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8,33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95526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Servicios de la universidad (biblioteca, ordenadores, etc.)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8,33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Profesorado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8,27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 dirty="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Utilidad – aplicabilidad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8,26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Número de estudiantes por curso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8,06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Materiales que utiliza el profesorado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8,02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Instalaciones de la universidad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7,99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Con las aulas virtuales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7,81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Prácticas realizadas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7,68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Empleabilidad y salidas profesionales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7,57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1292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Posibilidad de elegir cursos/ módulos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7,49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Posibilidades de estudios fuera de Chile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7,02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4" name="23 Triángulo rectángulo">
            <a:extLst>
              <a:ext uri="{FF2B5EF4-FFF2-40B4-BE49-F238E27FC236}">
                <a16:creationId xmlns:a16="http://schemas.microsoft.com/office/drawing/2014/main" id="{C482AC50-3C52-F50D-6CE9-9A682E1DD625}"/>
              </a:ext>
            </a:extLst>
          </p:cNvPr>
          <p:cNvSpPr/>
          <p:nvPr/>
        </p:nvSpPr>
        <p:spPr>
          <a:xfrm flipH="1" flipV="1">
            <a:off x="3049998" y="1991110"/>
            <a:ext cx="236896" cy="4463720"/>
          </a:xfrm>
          <a:prstGeom prst="rtTriangle">
            <a:avLst/>
          </a:prstGeom>
          <a:gradFill flip="none" rotWithShape="0">
            <a:gsLst>
              <a:gs pos="0">
                <a:srgbClr val="99CC00"/>
              </a:gs>
              <a:gs pos="100000">
                <a:srgbClr val="FF4040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prstClr val="white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91195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Título"/>
          <p:cNvSpPr txBox="1">
            <a:spLocks/>
          </p:cNvSpPr>
          <p:nvPr/>
        </p:nvSpPr>
        <p:spPr>
          <a:xfrm>
            <a:off x="917928" y="404758"/>
            <a:ext cx="9601200" cy="114326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0" name="9 Título"/>
          <p:cNvSpPr>
            <a:spLocks noGrp="1"/>
          </p:cNvSpPr>
          <p:nvPr>
            <p:ph type="title"/>
          </p:nvPr>
        </p:nvSpPr>
        <p:spPr>
          <a:xfrm>
            <a:off x="340802" y="549474"/>
            <a:ext cx="8706732" cy="997450"/>
          </a:xfrm>
        </p:spPr>
        <p:txBody>
          <a:bodyPr/>
          <a:lstStyle/>
          <a:p>
            <a:r>
              <a:rPr lang="es-ES" dirty="0"/>
              <a:t>Nivel de satisfacción por apartados</a:t>
            </a:r>
          </a:p>
        </p:txBody>
      </p:sp>
      <p:sp>
        <p:nvSpPr>
          <p:cNvPr id="14" name="5 Rectángulo">
            <a:extLst>
              <a:ext uri="{FF2B5EF4-FFF2-40B4-BE49-F238E27FC236}">
                <a16:creationId xmlns:a16="http://schemas.microsoft.com/office/drawing/2014/main" id="{169A5D88-D9D0-4111-BA4F-9F2073C05358}"/>
              </a:ext>
            </a:extLst>
          </p:cNvPr>
          <p:cNvSpPr/>
          <p:nvPr/>
        </p:nvSpPr>
        <p:spPr>
          <a:xfrm>
            <a:off x="341313" y="1300703"/>
            <a:ext cx="96012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spcAft>
                <a:spcPct val="15000"/>
              </a:spcAft>
              <a:tabLst>
                <a:tab pos="2867025" algn="l"/>
              </a:tabLst>
            </a:pPr>
            <a:r>
              <a:rPr lang="es-ES" altLang="es-ES" sz="1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¿Qué nivel de satisfacción tienes con los diferentes apartados de tus estudios? Valores promedio. Escala de 0 a 10</a:t>
            </a:r>
          </a:p>
        </p:txBody>
      </p:sp>
      <p:graphicFrame>
        <p:nvGraphicFramePr>
          <p:cNvPr id="15" name="4 Tabla">
            <a:extLst>
              <a:ext uri="{FF2B5EF4-FFF2-40B4-BE49-F238E27FC236}">
                <a16:creationId xmlns:a16="http://schemas.microsoft.com/office/drawing/2014/main" id="{44EB4F05-5A4F-47AB-9BB8-82A860CABE50}"/>
              </a:ext>
            </a:extLst>
          </p:cNvPr>
          <p:cNvGraphicFramePr>
            <a:graphicFrameLocks noGrp="1"/>
          </p:cNvGraphicFramePr>
          <p:nvPr/>
        </p:nvGraphicFramePr>
        <p:xfrm>
          <a:off x="83802" y="1989939"/>
          <a:ext cx="2880000" cy="4248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81921012"/>
                    </a:ext>
                  </a:extLst>
                </a:gridCol>
              </a:tblGrid>
              <a:tr h="720167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0" kern="1200" dirty="0">
                          <a:ln>
                            <a:solidFill>
                              <a:srgbClr val="E02D00"/>
                            </a:solidFill>
                          </a:ln>
                          <a:solidFill>
                            <a:srgbClr val="E02D00"/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OFERTA</a:t>
                      </a:r>
                      <a:br>
                        <a:rPr lang="es-ES" sz="2000" b="0" kern="1200" dirty="0">
                          <a:ln>
                            <a:solidFill>
                              <a:srgbClr val="E02D00"/>
                            </a:solidFill>
                          </a:ln>
                          <a:solidFill>
                            <a:srgbClr val="E02D00"/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s-ES" sz="2000" b="0" kern="1200" dirty="0">
                          <a:ln>
                            <a:solidFill>
                              <a:srgbClr val="E02D00"/>
                            </a:solidFill>
                          </a:ln>
                          <a:solidFill>
                            <a:srgbClr val="E02D00"/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FORMATIVA</a:t>
                      </a:r>
                    </a:p>
                  </a:txBody>
                  <a:tcPr marL="72000" marR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02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05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 Narrow" pitchFamily="34" charset="0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48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rtl="0" fontAlgn="ctr"/>
                      <a:endParaRPr lang="es-ES" sz="1300" b="0" kern="120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2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02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02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02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5144615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3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Materias/ asignaturas que incluye la carrera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8,11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8,33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3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Contenidos de las materias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8,14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8,36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3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Posibilidad de elegir cursos/ módulos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7,06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7,49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3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Posibilidades de estudios fuera de Chile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6,11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7,02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4FA50F11-4AB1-4596-AA6B-CF4AEE2061BE}"/>
              </a:ext>
            </a:extLst>
          </p:cNvPr>
          <p:cNvCxnSpPr>
            <a:cxnSpLocks/>
          </p:cNvCxnSpPr>
          <p:nvPr/>
        </p:nvCxnSpPr>
        <p:spPr>
          <a:xfrm>
            <a:off x="3047604" y="2277666"/>
            <a:ext cx="0" cy="396044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4 Tabla">
            <a:extLst>
              <a:ext uri="{FF2B5EF4-FFF2-40B4-BE49-F238E27FC236}">
                <a16:creationId xmlns:a16="http://schemas.microsoft.com/office/drawing/2014/main" id="{8F57DB1A-CEBF-4F0D-A91A-DF67C93B4B8E}"/>
              </a:ext>
            </a:extLst>
          </p:cNvPr>
          <p:cNvGraphicFramePr>
            <a:graphicFrameLocks noGrp="1"/>
          </p:cNvGraphicFramePr>
          <p:nvPr/>
        </p:nvGraphicFramePr>
        <p:xfrm>
          <a:off x="3131406" y="1989939"/>
          <a:ext cx="2880000" cy="4258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81921012"/>
                    </a:ext>
                  </a:extLst>
                </a:gridCol>
              </a:tblGrid>
              <a:tr h="720167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0" kern="1200" dirty="0">
                          <a:ln>
                            <a:solidFill>
                              <a:srgbClr val="E03A05"/>
                            </a:solidFill>
                          </a:ln>
                          <a:solidFill>
                            <a:srgbClr val="E03A05"/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SERVICIOS/ INFRAESTRUCTURA</a:t>
                      </a:r>
                    </a:p>
                  </a:txBody>
                  <a:tcPr marL="72000" marR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03A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05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 Narrow" pitchFamily="34" charset="0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48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rtl="0" fontAlgn="ctr"/>
                      <a:endParaRPr lang="es-ES" sz="1300" b="0" kern="120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2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03A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03A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03A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5144615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3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Número de estudiantes por curso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7,93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8,06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3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Instalaciones de la universidad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7,75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7,99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3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Servicios de la universidad (biblioteca, ordenadores, etc.)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7,99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8,33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300" b="0" kern="120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2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45731" marB="45731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ES" sz="1300" b="0" kern="120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2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ES" sz="1300" b="0" kern="120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2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0" name="4 Tabla">
            <a:extLst>
              <a:ext uri="{FF2B5EF4-FFF2-40B4-BE49-F238E27FC236}">
                <a16:creationId xmlns:a16="http://schemas.microsoft.com/office/drawing/2014/main" id="{28A9EFA2-8853-4EB9-9DA0-2A8637CC345A}"/>
              </a:ext>
            </a:extLst>
          </p:cNvPr>
          <p:cNvGraphicFramePr>
            <a:graphicFrameLocks noGrp="1"/>
          </p:cNvGraphicFramePr>
          <p:nvPr/>
        </p:nvGraphicFramePr>
        <p:xfrm>
          <a:off x="6179010" y="1989939"/>
          <a:ext cx="2880000" cy="4248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81921012"/>
                    </a:ext>
                  </a:extLst>
                </a:gridCol>
              </a:tblGrid>
              <a:tr h="720167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0" kern="1200" dirty="0">
                          <a:ln>
                            <a:solidFill>
                              <a:srgbClr val="F37201"/>
                            </a:solidFill>
                          </a:ln>
                          <a:solidFill>
                            <a:srgbClr val="F37201"/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DOCENCIA</a:t>
                      </a:r>
                    </a:p>
                  </a:txBody>
                  <a:tcPr marL="72000" marR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372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05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 Narrow" pitchFamily="34" charset="0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48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rtl="0" fontAlgn="ctr"/>
                      <a:endParaRPr lang="es-ES" sz="1300" b="0" kern="120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2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372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372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372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5144615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3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Profesorado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7,96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8,27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3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Materiales que utiliza el profesorado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7,74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8,02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3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Utilidad – aplicabilidad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8,00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8,26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300" b="0" kern="120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2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45731" marB="45731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ES" sz="1300" b="0" kern="120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2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ES" sz="1300" b="0" kern="120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2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1" name="4 Tabla">
            <a:extLst>
              <a:ext uri="{FF2B5EF4-FFF2-40B4-BE49-F238E27FC236}">
                <a16:creationId xmlns:a16="http://schemas.microsoft.com/office/drawing/2014/main" id="{16836AFD-A512-457B-A7B3-177963E4473A}"/>
              </a:ext>
            </a:extLst>
          </p:cNvPr>
          <p:cNvGraphicFramePr>
            <a:graphicFrameLocks noGrp="1"/>
          </p:cNvGraphicFramePr>
          <p:nvPr/>
        </p:nvGraphicFramePr>
        <p:xfrm>
          <a:off x="9226614" y="1989939"/>
          <a:ext cx="2880000" cy="4248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81921012"/>
                    </a:ext>
                  </a:extLst>
                </a:gridCol>
              </a:tblGrid>
              <a:tr h="720167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0" kern="1200" dirty="0">
                          <a:ln>
                            <a:solidFill>
                              <a:srgbClr val="F39322"/>
                            </a:solidFill>
                          </a:ln>
                          <a:solidFill>
                            <a:srgbClr val="F39322"/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REPUTACIÓN Y EMPLEABILIDAD</a:t>
                      </a:r>
                    </a:p>
                  </a:txBody>
                  <a:tcPr marL="72000" marR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393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05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 Narrow" pitchFamily="34" charset="0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48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rtl="0" fontAlgn="ctr"/>
                      <a:endParaRPr lang="es-ES" sz="1300" b="0" kern="120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2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393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393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393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5144615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3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Prácticas realizadas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6,99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7,68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3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Empleabilidad y salidas profesionales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7,22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7,57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3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Reputación de la universidad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8,17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8,42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300" b="0" kern="120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2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T="45731" marB="45731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300" b="0" kern="120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2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ES" sz="1300" b="0" kern="120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2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9A8CDCC0-C82B-4542-80D1-F0AA31D4F0CE}"/>
              </a:ext>
            </a:extLst>
          </p:cNvPr>
          <p:cNvCxnSpPr>
            <a:cxnSpLocks/>
          </p:cNvCxnSpPr>
          <p:nvPr/>
        </p:nvCxnSpPr>
        <p:spPr>
          <a:xfrm>
            <a:off x="6095208" y="2277666"/>
            <a:ext cx="0" cy="396044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BC703ABF-B7C9-4417-8B5D-A723ACB68D22}"/>
              </a:ext>
            </a:extLst>
          </p:cNvPr>
          <p:cNvCxnSpPr>
            <a:cxnSpLocks/>
          </p:cNvCxnSpPr>
          <p:nvPr/>
        </p:nvCxnSpPr>
        <p:spPr>
          <a:xfrm>
            <a:off x="9142812" y="2277666"/>
            <a:ext cx="0" cy="396044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07246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dirty="0"/>
              <a:t>Satisfacción con los servicios de </a:t>
            </a:r>
            <a:r>
              <a:rPr lang="es-ES" altLang="es-ES"/>
              <a:t>las universidades en </a:t>
            </a:r>
            <a:r>
              <a:rPr lang="es-ES" altLang="es-ES" dirty="0"/>
              <a:t>el ámbito del empleo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561778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D663B505-9589-4400-A6C9-765F48A3C1D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319342" y="3001714"/>
            <a:ext cx="2295526" cy="2300288"/>
            <a:chOff x="-1289" y="654"/>
            <a:chExt cx="1446" cy="1449"/>
          </a:xfrm>
        </p:grpSpPr>
        <p:sp>
          <p:nvSpPr>
            <p:cNvPr id="3" name="AutoShape 3">
              <a:extLst>
                <a:ext uri="{FF2B5EF4-FFF2-40B4-BE49-F238E27FC236}">
                  <a16:creationId xmlns:a16="http://schemas.microsoft.com/office/drawing/2014/main" id="{B67A7D9D-BE13-420C-A78C-485458AE36B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289" y="654"/>
              <a:ext cx="1446" cy="1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latin typeface="Montserrat" panose="00000500000000000000" pitchFamily="2" charset="0"/>
              </a:endParaRPr>
            </a:p>
          </p:txBody>
        </p:sp>
        <p:sp>
          <p:nvSpPr>
            <p:cNvPr id="4" name="Oval 5">
              <a:extLst>
                <a:ext uri="{FF2B5EF4-FFF2-40B4-BE49-F238E27FC236}">
                  <a16:creationId xmlns:a16="http://schemas.microsoft.com/office/drawing/2014/main" id="{D580DA67-FEBF-40E2-B9AC-0DD8A19F8D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191" y="747"/>
              <a:ext cx="1264" cy="1266"/>
            </a:xfrm>
            <a:prstGeom prst="ellipse">
              <a:avLst/>
            </a:prstGeom>
            <a:solidFill>
              <a:srgbClr val="C35D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800" b="1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Montserrat" panose="00000500000000000000" pitchFamily="2" charset="0"/>
                </a:rPr>
                <a:t>2023</a:t>
              </a:r>
            </a:p>
            <a:p>
              <a:pPr algn="ctr"/>
              <a:r>
                <a:rPr lang="es-ES" sz="5400" b="1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Montserrat" panose="00000500000000000000" pitchFamily="2" charset="0"/>
                </a:rPr>
                <a:t>6,37</a:t>
              </a:r>
              <a:endParaRPr lang="es-ES" sz="28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" panose="00000500000000000000" pitchFamily="2" charset="0"/>
              </a:endParaRPr>
            </a:p>
          </p:txBody>
        </p:sp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CD201995-CAB2-406C-BFC9-517D449730E1}"/>
                </a:ext>
              </a:extLst>
            </p:cNvPr>
            <p:cNvSpPr>
              <a:spLocks/>
            </p:cNvSpPr>
            <p:nvPr/>
          </p:nvSpPr>
          <p:spPr bwMode="auto">
            <a:xfrm>
              <a:off x="-836" y="661"/>
              <a:ext cx="988" cy="972"/>
            </a:xfrm>
            <a:custGeom>
              <a:avLst/>
              <a:gdLst>
                <a:gd name="T0" fmla="*/ 143 w 553"/>
                <a:gd name="T1" fmla="*/ 11 h 544"/>
                <a:gd name="T2" fmla="*/ 524 w 553"/>
                <a:gd name="T3" fmla="*/ 392 h 544"/>
                <a:gd name="T4" fmla="*/ 499 w 553"/>
                <a:gd name="T5" fmla="*/ 527 h 544"/>
                <a:gd name="T6" fmla="*/ 528 w 553"/>
                <a:gd name="T7" fmla="*/ 544 h 544"/>
                <a:gd name="T8" fmla="*/ 553 w 553"/>
                <a:gd name="T9" fmla="*/ 403 h 544"/>
                <a:gd name="T10" fmla="*/ 150 w 553"/>
                <a:gd name="T11" fmla="*/ 0 h 544"/>
                <a:gd name="T12" fmla="*/ 0 w 553"/>
                <a:gd name="T13" fmla="*/ 29 h 544"/>
                <a:gd name="T14" fmla="*/ 5 w 553"/>
                <a:gd name="T15" fmla="*/ 37 h 544"/>
                <a:gd name="T16" fmla="*/ 143 w 553"/>
                <a:gd name="T17" fmla="*/ 11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3" h="544">
                  <a:moveTo>
                    <a:pt x="143" y="11"/>
                  </a:moveTo>
                  <a:cubicBezTo>
                    <a:pt x="353" y="11"/>
                    <a:pt x="524" y="182"/>
                    <a:pt x="524" y="392"/>
                  </a:cubicBezTo>
                  <a:cubicBezTo>
                    <a:pt x="524" y="440"/>
                    <a:pt x="515" y="485"/>
                    <a:pt x="499" y="527"/>
                  </a:cubicBezTo>
                  <a:cubicBezTo>
                    <a:pt x="510" y="532"/>
                    <a:pt x="519" y="538"/>
                    <a:pt x="528" y="544"/>
                  </a:cubicBezTo>
                  <a:cubicBezTo>
                    <a:pt x="544" y="500"/>
                    <a:pt x="553" y="453"/>
                    <a:pt x="553" y="403"/>
                  </a:cubicBezTo>
                  <a:cubicBezTo>
                    <a:pt x="553" y="180"/>
                    <a:pt x="373" y="0"/>
                    <a:pt x="150" y="0"/>
                  </a:cubicBezTo>
                  <a:cubicBezTo>
                    <a:pt x="97" y="0"/>
                    <a:pt x="46" y="10"/>
                    <a:pt x="0" y="29"/>
                  </a:cubicBezTo>
                  <a:cubicBezTo>
                    <a:pt x="2" y="31"/>
                    <a:pt x="3" y="34"/>
                    <a:pt x="5" y="37"/>
                  </a:cubicBezTo>
                  <a:cubicBezTo>
                    <a:pt x="48" y="20"/>
                    <a:pt x="94" y="11"/>
                    <a:pt x="143" y="11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latin typeface="Montserrat" panose="00000500000000000000" pitchFamily="2" charset="0"/>
              </a:endParaRPr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5E1FBD41-595E-4922-A828-AF6C8FF1539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89" y="1068"/>
              <a:ext cx="1032" cy="1035"/>
            </a:xfrm>
            <a:custGeom>
              <a:avLst/>
              <a:gdLst>
                <a:gd name="T0" fmla="*/ 397 w 578"/>
                <a:gd name="T1" fmla="*/ 546 h 579"/>
                <a:gd name="T2" fmla="*/ 15 w 578"/>
                <a:gd name="T3" fmla="*/ 164 h 579"/>
                <a:gd name="T4" fmla="*/ 49 w 578"/>
                <a:gd name="T5" fmla="*/ 7 h 579"/>
                <a:gd name="T6" fmla="*/ 40 w 578"/>
                <a:gd name="T7" fmla="*/ 0 h 579"/>
                <a:gd name="T8" fmla="*/ 0 w 578"/>
                <a:gd name="T9" fmla="*/ 175 h 579"/>
                <a:gd name="T10" fmla="*/ 404 w 578"/>
                <a:gd name="T11" fmla="*/ 579 h 579"/>
                <a:gd name="T12" fmla="*/ 578 w 578"/>
                <a:gd name="T13" fmla="*/ 539 h 579"/>
                <a:gd name="T14" fmla="*/ 557 w 578"/>
                <a:gd name="T15" fmla="*/ 510 h 579"/>
                <a:gd name="T16" fmla="*/ 397 w 578"/>
                <a:gd name="T17" fmla="*/ 546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8" h="579">
                  <a:moveTo>
                    <a:pt x="397" y="546"/>
                  </a:moveTo>
                  <a:cubicBezTo>
                    <a:pt x="186" y="546"/>
                    <a:pt x="15" y="375"/>
                    <a:pt x="15" y="164"/>
                  </a:cubicBezTo>
                  <a:cubicBezTo>
                    <a:pt x="15" y="108"/>
                    <a:pt x="27" y="55"/>
                    <a:pt x="49" y="7"/>
                  </a:cubicBezTo>
                  <a:cubicBezTo>
                    <a:pt x="46" y="5"/>
                    <a:pt x="43" y="2"/>
                    <a:pt x="40" y="0"/>
                  </a:cubicBezTo>
                  <a:cubicBezTo>
                    <a:pt x="15" y="53"/>
                    <a:pt x="0" y="112"/>
                    <a:pt x="0" y="175"/>
                  </a:cubicBezTo>
                  <a:cubicBezTo>
                    <a:pt x="0" y="398"/>
                    <a:pt x="181" y="579"/>
                    <a:pt x="404" y="579"/>
                  </a:cubicBezTo>
                  <a:cubicBezTo>
                    <a:pt x="466" y="579"/>
                    <a:pt x="525" y="565"/>
                    <a:pt x="578" y="539"/>
                  </a:cubicBezTo>
                  <a:cubicBezTo>
                    <a:pt x="570" y="531"/>
                    <a:pt x="563" y="521"/>
                    <a:pt x="557" y="510"/>
                  </a:cubicBezTo>
                  <a:cubicBezTo>
                    <a:pt x="508" y="533"/>
                    <a:pt x="454" y="546"/>
                    <a:pt x="397" y="546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latin typeface="Montserrat" panose="00000500000000000000" pitchFamily="2" charset="0"/>
              </a:endParaRPr>
            </a:p>
          </p:txBody>
        </p:sp>
      </p:grpSp>
      <p:grpSp>
        <p:nvGrpSpPr>
          <p:cNvPr id="43" name="Group 4">
            <a:extLst>
              <a:ext uri="{FF2B5EF4-FFF2-40B4-BE49-F238E27FC236}">
                <a16:creationId xmlns:a16="http://schemas.microsoft.com/office/drawing/2014/main" id="{B51E004D-60B3-407F-9F10-FEB25BB6F70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023816" y="2569666"/>
            <a:ext cx="2295526" cy="2300288"/>
            <a:chOff x="-1289" y="654"/>
            <a:chExt cx="1446" cy="1449"/>
          </a:xfrm>
        </p:grpSpPr>
        <p:sp>
          <p:nvSpPr>
            <p:cNvPr id="44" name="AutoShape 3">
              <a:extLst>
                <a:ext uri="{FF2B5EF4-FFF2-40B4-BE49-F238E27FC236}">
                  <a16:creationId xmlns:a16="http://schemas.microsoft.com/office/drawing/2014/main" id="{DF86A37B-27B7-4B78-88BC-1323E7B8A10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289" y="654"/>
              <a:ext cx="1446" cy="1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latin typeface="Montserrat" panose="00000500000000000000" pitchFamily="2" charset="0"/>
              </a:endParaRPr>
            </a:p>
          </p:txBody>
        </p:sp>
        <p:sp>
          <p:nvSpPr>
            <p:cNvPr id="45" name="Oval 5">
              <a:extLst>
                <a:ext uri="{FF2B5EF4-FFF2-40B4-BE49-F238E27FC236}">
                  <a16:creationId xmlns:a16="http://schemas.microsoft.com/office/drawing/2014/main" id="{8B12CA9C-FFEC-44D1-826B-6958DC0A7C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191" y="747"/>
              <a:ext cx="1264" cy="1266"/>
            </a:xfrm>
            <a:prstGeom prst="ellipse">
              <a:avLst/>
            </a:prstGeom>
            <a:solidFill>
              <a:srgbClr val="F372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ontserrat" panose="00000500000000000000" pitchFamily="2" charset="0"/>
                </a:rPr>
                <a:t>2022</a:t>
              </a:r>
            </a:p>
            <a:p>
              <a:pPr algn="ctr"/>
              <a:r>
                <a:rPr lang="es-ES" sz="5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ontserrat" panose="00000500000000000000" pitchFamily="2" charset="0"/>
                </a:rPr>
                <a:t>6,79</a:t>
              </a:r>
            </a:p>
          </p:txBody>
        </p:sp>
        <p:sp>
          <p:nvSpPr>
            <p:cNvPr id="46" name="Freeform 8">
              <a:extLst>
                <a:ext uri="{FF2B5EF4-FFF2-40B4-BE49-F238E27FC236}">
                  <a16:creationId xmlns:a16="http://schemas.microsoft.com/office/drawing/2014/main" id="{807046C3-4F61-4934-B4E5-D0964AD2CED2}"/>
                </a:ext>
              </a:extLst>
            </p:cNvPr>
            <p:cNvSpPr>
              <a:spLocks/>
            </p:cNvSpPr>
            <p:nvPr/>
          </p:nvSpPr>
          <p:spPr bwMode="auto">
            <a:xfrm>
              <a:off x="-836" y="661"/>
              <a:ext cx="988" cy="972"/>
            </a:xfrm>
            <a:custGeom>
              <a:avLst/>
              <a:gdLst>
                <a:gd name="T0" fmla="*/ 143 w 553"/>
                <a:gd name="T1" fmla="*/ 11 h 544"/>
                <a:gd name="T2" fmla="*/ 524 w 553"/>
                <a:gd name="T3" fmla="*/ 392 h 544"/>
                <a:gd name="T4" fmla="*/ 499 w 553"/>
                <a:gd name="T5" fmla="*/ 527 h 544"/>
                <a:gd name="T6" fmla="*/ 528 w 553"/>
                <a:gd name="T7" fmla="*/ 544 h 544"/>
                <a:gd name="T8" fmla="*/ 553 w 553"/>
                <a:gd name="T9" fmla="*/ 403 h 544"/>
                <a:gd name="T10" fmla="*/ 150 w 553"/>
                <a:gd name="T11" fmla="*/ 0 h 544"/>
                <a:gd name="T12" fmla="*/ 0 w 553"/>
                <a:gd name="T13" fmla="*/ 29 h 544"/>
                <a:gd name="T14" fmla="*/ 5 w 553"/>
                <a:gd name="T15" fmla="*/ 37 h 544"/>
                <a:gd name="T16" fmla="*/ 143 w 553"/>
                <a:gd name="T17" fmla="*/ 11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3" h="544">
                  <a:moveTo>
                    <a:pt x="143" y="11"/>
                  </a:moveTo>
                  <a:cubicBezTo>
                    <a:pt x="353" y="11"/>
                    <a:pt x="524" y="182"/>
                    <a:pt x="524" y="392"/>
                  </a:cubicBezTo>
                  <a:cubicBezTo>
                    <a:pt x="524" y="440"/>
                    <a:pt x="515" y="485"/>
                    <a:pt x="499" y="527"/>
                  </a:cubicBezTo>
                  <a:cubicBezTo>
                    <a:pt x="510" y="532"/>
                    <a:pt x="519" y="538"/>
                    <a:pt x="528" y="544"/>
                  </a:cubicBezTo>
                  <a:cubicBezTo>
                    <a:pt x="544" y="500"/>
                    <a:pt x="553" y="453"/>
                    <a:pt x="553" y="403"/>
                  </a:cubicBezTo>
                  <a:cubicBezTo>
                    <a:pt x="553" y="180"/>
                    <a:pt x="373" y="0"/>
                    <a:pt x="150" y="0"/>
                  </a:cubicBezTo>
                  <a:cubicBezTo>
                    <a:pt x="97" y="0"/>
                    <a:pt x="46" y="10"/>
                    <a:pt x="0" y="29"/>
                  </a:cubicBezTo>
                  <a:cubicBezTo>
                    <a:pt x="2" y="31"/>
                    <a:pt x="3" y="34"/>
                    <a:pt x="5" y="37"/>
                  </a:cubicBezTo>
                  <a:cubicBezTo>
                    <a:pt x="48" y="20"/>
                    <a:pt x="94" y="11"/>
                    <a:pt x="143" y="11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</p:txBody>
        </p:sp>
        <p:sp>
          <p:nvSpPr>
            <p:cNvPr id="47" name="Freeform 9">
              <a:extLst>
                <a:ext uri="{FF2B5EF4-FFF2-40B4-BE49-F238E27FC236}">
                  <a16:creationId xmlns:a16="http://schemas.microsoft.com/office/drawing/2014/main" id="{0E3D840A-7D1E-4A76-83FE-E5D2C466AD5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89" y="1068"/>
              <a:ext cx="1032" cy="1035"/>
            </a:xfrm>
            <a:custGeom>
              <a:avLst/>
              <a:gdLst>
                <a:gd name="T0" fmla="*/ 397 w 578"/>
                <a:gd name="T1" fmla="*/ 546 h 579"/>
                <a:gd name="T2" fmla="*/ 15 w 578"/>
                <a:gd name="T3" fmla="*/ 164 h 579"/>
                <a:gd name="T4" fmla="*/ 49 w 578"/>
                <a:gd name="T5" fmla="*/ 7 h 579"/>
                <a:gd name="T6" fmla="*/ 40 w 578"/>
                <a:gd name="T7" fmla="*/ 0 h 579"/>
                <a:gd name="T8" fmla="*/ 0 w 578"/>
                <a:gd name="T9" fmla="*/ 175 h 579"/>
                <a:gd name="T10" fmla="*/ 404 w 578"/>
                <a:gd name="T11" fmla="*/ 579 h 579"/>
                <a:gd name="T12" fmla="*/ 578 w 578"/>
                <a:gd name="T13" fmla="*/ 539 h 579"/>
                <a:gd name="T14" fmla="*/ 557 w 578"/>
                <a:gd name="T15" fmla="*/ 510 h 579"/>
                <a:gd name="T16" fmla="*/ 397 w 578"/>
                <a:gd name="T17" fmla="*/ 546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8" h="579">
                  <a:moveTo>
                    <a:pt x="397" y="546"/>
                  </a:moveTo>
                  <a:cubicBezTo>
                    <a:pt x="186" y="546"/>
                    <a:pt x="15" y="375"/>
                    <a:pt x="15" y="164"/>
                  </a:cubicBezTo>
                  <a:cubicBezTo>
                    <a:pt x="15" y="108"/>
                    <a:pt x="27" y="55"/>
                    <a:pt x="49" y="7"/>
                  </a:cubicBezTo>
                  <a:cubicBezTo>
                    <a:pt x="46" y="5"/>
                    <a:pt x="43" y="2"/>
                    <a:pt x="40" y="0"/>
                  </a:cubicBezTo>
                  <a:cubicBezTo>
                    <a:pt x="15" y="53"/>
                    <a:pt x="0" y="112"/>
                    <a:pt x="0" y="175"/>
                  </a:cubicBezTo>
                  <a:cubicBezTo>
                    <a:pt x="0" y="398"/>
                    <a:pt x="181" y="579"/>
                    <a:pt x="404" y="579"/>
                  </a:cubicBezTo>
                  <a:cubicBezTo>
                    <a:pt x="466" y="579"/>
                    <a:pt x="525" y="565"/>
                    <a:pt x="578" y="539"/>
                  </a:cubicBezTo>
                  <a:cubicBezTo>
                    <a:pt x="570" y="531"/>
                    <a:pt x="563" y="521"/>
                    <a:pt x="557" y="510"/>
                  </a:cubicBezTo>
                  <a:cubicBezTo>
                    <a:pt x="508" y="533"/>
                    <a:pt x="454" y="546"/>
                    <a:pt x="397" y="546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</p:txBody>
        </p:sp>
      </p:grpSp>
      <p:grpSp>
        <p:nvGrpSpPr>
          <p:cNvPr id="48" name="Group 4">
            <a:extLst>
              <a:ext uri="{FF2B5EF4-FFF2-40B4-BE49-F238E27FC236}">
                <a16:creationId xmlns:a16="http://schemas.microsoft.com/office/drawing/2014/main" id="{A2B01F92-A9F8-4C2A-AA0B-9E9376F38C8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575544" y="3865810"/>
            <a:ext cx="2295526" cy="2300288"/>
            <a:chOff x="-1289" y="654"/>
            <a:chExt cx="1446" cy="1449"/>
          </a:xfrm>
        </p:grpSpPr>
        <p:sp>
          <p:nvSpPr>
            <p:cNvPr id="49" name="AutoShape 3">
              <a:extLst>
                <a:ext uri="{FF2B5EF4-FFF2-40B4-BE49-F238E27FC236}">
                  <a16:creationId xmlns:a16="http://schemas.microsoft.com/office/drawing/2014/main" id="{32A256FD-BC05-458F-B935-D264CE0F583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289" y="654"/>
              <a:ext cx="1446" cy="1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latin typeface="Montserrat" panose="00000500000000000000" pitchFamily="2" charset="0"/>
              </a:endParaRPr>
            </a:p>
          </p:txBody>
        </p:sp>
        <p:sp>
          <p:nvSpPr>
            <p:cNvPr id="50" name="Oval 5">
              <a:extLst>
                <a:ext uri="{FF2B5EF4-FFF2-40B4-BE49-F238E27FC236}">
                  <a16:creationId xmlns:a16="http://schemas.microsoft.com/office/drawing/2014/main" id="{5EB63039-B5C4-4AB2-864F-45A0FF5491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191" y="747"/>
              <a:ext cx="1264" cy="1266"/>
            </a:xfrm>
            <a:prstGeom prst="ellipse">
              <a:avLst/>
            </a:prstGeom>
            <a:solidFill>
              <a:srgbClr val="F393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ontserrat" panose="00000500000000000000" pitchFamily="2" charset="0"/>
                </a:rPr>
                <a:t>2021</a:t>
              </a:r>
            </a:p>
            <a:p>
              <a:pPr algn="ctr"/>
              <a:r>
                <a:rPr lang="es-ES" sz="5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ontserrat" panose="00000500000000000000" pitchFamily="2" charset="0"/>
                </a:rPr>
                <a:t>5,76</a:t>
              </a:r>
              <a:endParaRPr lang="es-E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B371943D-67B0-4A30-A26B-A5A9E38FF67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36" y="661"/>
              <a:ext cx="988" cy="972"/>
            </a:xfrm>
            <a:custGeom>
              <a:avLst/>
              <a:gdLst>
                <a:gd name="T0" fmla="*/ 143 w 553"/>
                <a:gd name="T1" fmla="*/ 11 h 544"/>
                <a:gd name="T2" fmla="*/ 524 w 553"/>
                <a:gd name="T3" fmla="*/ 392 h 544"/>
                <a:gd name="T4" fmla="*/ 499 w 553"/>
                <a:gd name="T5" fmla="*/ 527 h 544"/>
                <a:gd name="T6" fmla="*/ 528 w 553"/>
                <a:gd name="T7" fmla="*/ 544 h 544"/>
                <a:gd name="T8" fmla="*/ 553 w 553"/>
                <a:gd name="T9" fmla="*/ 403 h 544"/>
                <a:gd name="T10" fmla="*/ 150 w 553"/>
                <a:gd name="T11" fmla="*/ 0 h 544"/>
                <a:gd name="T12" fmla="*/ 0 w 553"/>
                <a:gd name="T13" fmla="*/ 29 h 544"/>
                <a:gd name="T14" fmla="*/ 5 w 553"/>
                <a:gd name="T15" fmla="*/ 37 h 544"/>
                <a:gd name="T16" fmla="*/ 143 w 553"/>
                <a:gd name="T17" fmla="*/ 11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3" h="544">
                  <a:moveTo>
                    <a:pt x="143" y="11"/>
                  </a:moveTo>
                  <a:cubicBezTo>
                    <a:pt x="353" y="11"/>
                    <a:pt x="524" y="182"/>
                    <a:pt x="524" y="392"/>
                  </a:cubicBezTo>
                  <a:cubicBezTo>
                    <a:pt x="524" y="440"/>
                    <a:pt x="515" y="485"/>
                    <a:pt x="499" y="527"/>
                  </a:cubicBezTo>
                  <a:cubicBezTo>
                    <a:pt x="510" y="532"/>
                    <a:pt x="519" y="538"/>
                    <a:pt x="528" y="544"/>
                  </a:cubicBezTo>
                  <a:cubicBezTo>
                    <a:pt x="544" y="500"/>
                    <a:pt x="553" y="453"/>
                    <a:pt x="553" y="403"/>
                  </a:cubicBezTo>
                  <a:cubicBezTo>
                    <a:pt x="553" y="180"/>
                    <a:pt x="373" y="0"/>
                    <a:pt x="150" y="0"/>
                  </a:cubicBezTo>
                  <a:cubicBezTo>
                    <a:pt x="97" y="0"/>
                    <a:pt x="46" y="10"/>
                    <a:pt x="0" y="29"/>
                  </a:cubicBezTo>
                  <a:cubicBezTo>
                    <a:pt x="2" y="31"/>
                    <a:pt x="3" y="34"/>
                    <a:pt x="5" y="37"/>
                  </a:cubicBezTo>
                  <a:cubicBezTo>
                    <a:pt x="48" y="20"/>
                    <a:pt x="94" y="11"/>
                    <a:pt x="143" y="11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</p:txBody>
        </p:sp>
        <p:sp>
          <p:nvSpPr>
            <p:cNvPr id="52" name="Freeform 9">
              <a:extLst>
                <a:ext uri="{FF2B5EF4-FFF2-40B4-BE49-F238E27FC236}">
                  <a16:creationId xmlns:a16="http://schemas.microsoft.com/office/drawing/2014/main" id="{1727E73B-97DC-4037-B3DA-4789E606650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89" y="1068"/>
              <a:ext cx="1032" cy="1035"/>
            </a:xfrm>
            <a:custGeom>
              <a:avLst/>
              <a:gdLst>
                <a:gd name="T0" fmla="*/ 397 w 578"/>
                <a:gd name="T1" fmla="*/ 546 h 579"/>
                <a:gd name="T2" fmla="*/ 15 w 578"/>
                <a:gd name="T3" fmla="*/ 164 h 579"/>
                <a:gd name="T4" fmla="*/ 49 w 578"/>
                <a:gd name="T5" fmla="*/ 7 h 579"/>
                <a:gd name="T6" fmla="*/ 40 w 578"/>
                <a:gd name="T7" fmla="*/ 0 h 579"/>
                <a:gd name="T8" fmla="*/ 0 w 578"/>
                <a:gd name="T9" fmla="*/ 175 h 579"/>
                <a:gd name="T10" fmla="*/ 404 w 578"/>
                <a:gd name="T11" fmla="*/ 579 h 579"/>
                <a:gd name="T12" fmla="*/ 578 w 578"/>
                <a:gd name="T13" fmla="*/ 539 h 579"/>
                <a:gd name="T14" fmla="*/ 557 w 578"/>
                <a:gd name="T15" fmla="*/ 510 h 579"/>
                <a:gd name="T16" fmla="*/ 397 w 578"/>
                <a:gd name="T17" fmla="*/ 546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8" h="579">
                  <a:moveTo>
                    <a:pt x="397" y="546"/>
                  </a:moveTo>
                  <a:cubicBezTo>
                    <a:pt x="186" y="546"/>
                    <a:pt x="15" y="375"/>
                    <a:pt x="15" y="164"/>
                  </a:cubicBezTo>
                  <a:cubicBezTo>
                    <a:pt x="15" y="108"/>
                    <a:pt x="27" y="55"/>
                    <a:pt x="49" y="7"/>
                  </a:cubicBezTo>
                  <a:cubicBezTo>
                    <a:pt x="46" y="5"/>
                    <a:pt x="43" y="2"/>
                    <a:pt x="40" y="0"/>
                  </a:cubicBezTo>
                  <a:cubicBezTo>
                    <a:pt x="15" y="53"/>
                    <a:pt x="0" y="112"/>
                    <a:pt x="0" y="175"/>
                  </a:cubicBezTo>
                  <a:cubicBezTo>
                    <a:pt x="0" y="398"/>
                    <a:pt x="181" y="579"/>
                    <a:pt x="404" y="579"/>
                  </a:cubicBezTo>
                  <a:cubicBezTo>
                    <a:pt x="466" y="579"/>
                    <a:pt x="525" y="565"/>
                    <a:pt x="578" y="539"/>
                  </a:cubicBezTo>
                  <a:cubicBezTo>
                    <a:pt x="570" y="531"/>
                    <a:pt x="563" y="521"/>
                    <a:pt x="557" y="510"/>
                  </a:cubicBezTo>
                  <a:cubicBezTo>
                    <a:pt x="508" y="533"/>
                    <a:pt x="454" y="546"/>
                    <a:pt x="397" y="546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</p:txBody>
        </p:sp>
      </p:grpSp>
      <p:sp>
        <p:nvSpPr>
          <p:cNvPr id="23" name="AutoShape 3">
            <a:extLst>
              <a:ext uri="{FF2B5EF4-FFF2-40B4-BE49-F238E27FC236}">
                <a16:creationId xmlns:a16="http://schemas.microsoft.com/office/drawing/2014/main" id="{32A256FD-BC05-458F-B935-D264CE0F583A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-961578" y="3213770"/>
            <a:ext cx="2295526" cy="229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>
              <a:latin typeface="Montserrat" panose="00000500000000000000" pitchFamily="2" charset="0"/>
            </a:endParaRPr>
          </a:p>
        </p:txBody>
      </p:sp>
      <p:grpSp>
        <p:nvGrpSpPr>
          <p:cNvPr id="27" name="Group 4">
            <a:extLst>
              <a:ext uri="{FF2B5EF4-FFF2-40B4-BE49-F238E27FC236}">
                <a16:creationId xmlns:a16="http://schemas.microsoft.com/office/drawing/2014/main" id="{A2B01F92-A9F8-4C2A-AA0B-9E9376F38C8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534" y="3937818"/>
            <a:ext cx="2295526" cy="2300288"/>
            <a:chOff x="-1289" y="654"/>
            <a:chExt cx="1446" cy="1449"/>
          </a:xfrm>
        </p:grpSpPr>
        <p:sp>
          <p:nvSpPr>
            <p:cNvPr id="28" name="AutoShape 3">
              <a:extLst>
                <a:ext uri="{FF2B5EF4-FFF2-40B4-BE49-F238E27FC236}">
                  <a16:creationId xmlns:a16="http://schemas.microsoft.com/office/drawing/2014/main" id="{32A256FD-BC05-458F-B935-D264CE0F583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289" y="654"/>
              <a:ext cx="1446" cy="1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latin typeface="Montserrat" panose="00000500000000000000" pitchFamily="2" charset="0"/>
              </a:endParaRPr>
            </a:p>
          </p:txBody>
        </p:sp>
        <p:sp>
          <p:nvSpPr>
            <p:cNvPr id="29" name="Oval 5">
              <a:extLst>
                <a:ext uri="{FF2B5EF4-FFF2-40B4-BE49-F238E27FC236}">
                  <a16:creationId xmlns:a16="http://schemas.microsoft.com/office/drawing/2014/main" id="{5EB63039-B5C4-4AB2-864F-45A0FF5491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191" y="746"/>
              <a:ext cx="1264" cy="1266"/>
            </a:xfrm>
            <a:prstGeom prst="ellipse">
              <a:avLst/>
            </a:prstGeom>
            <a:solidFill>
              <a:srgbClr val="FFC5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ontserrat" panose="00000500000000000000" pitchFamily="2" charset="0"/>
                </a:rPr>
                <a:t>2020</a:t>
              </a:r>
            </a:p>
            <a:p>
              <a:pPr algn="ctr"/>
              <a:r>
                <a:rPr lang="es-ES" sz="5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ontserrat" panose="00000500000000000000" pitchFamily="2" charset="0"/>
                </a:rPr>
                <a:t>5,76</a:t>
              </a:r>
              <a:endParaRPr lang="es-E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</p:txBody>
        </p:sp>
        <p:sp>
          <p:nvSpPr>
            <p:cNvPr id="30" name="Freeform 8">
              <a:extLst>
                <a:ext uri="{FF2B5EF4-FFF2-40B4-BE49-F238E27FC236}">
                  <a16:creationId xmlns:a16="http://schemas.microsoft.com/office/drawing/2014/main" id="{B371943D-67B0-4A30-A26B-A5A9E38FF67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36" y="661"/>
              <a:ext cx="988" cy="972"/>
            </a:xfrm>
            <a:custGeom>
              <a:avLst/>
              <a:gdLst>
                <a:gd name="T0" fmla="*/ 143 w 553"/>
                <a:gd name="T1" fmla="*/ 11 h 544"/>
                <a:gd name="T2" fmla="*/ 524 w 553"/>
                <a:gd name="T3" fmla="*/ 392 h 544"/>
                <a:gd name="T4" fmla="*/ 499 w 553"/>
                <a:gd name="T5" fmla="*/ 527 h 544"/>
                <a:gd name="T6" fmla="*/ 528 w 553"/>
                <a:gd name="T7" fmla="*/ 544 h 544"/>
                <a:gd name="T8" fmla="*/ 553 w 553"/>
                <a:gd name="T9" fmla="*/ 403 h 544"/>
                <a:gd name="T10" fmla="*/ 150 w 553"/>
                <a:gd name="T11" fmla="*/ 0 h 544"/>
                <a:gd name="T12" fmla="*/ 0 w 553"/>
                <a:gd name="T13" fmla="*/ 29 h 544"/>
                <a:gd name="T14" fmla="*/ 5 w 553"/>
                <a:gd name="T15" fmla="*/ 37 h 544"/>
                <a:gd name="T16" fmla="*/ 143 w 553"/>
                <a:gd name="T17" fmla="*/ 11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3" h="544">
                  <a:moveTo>
                    <a:pt x="143" y="11"/>
                  </a:moveTo>
                  <a:cubicBezTo>
                    <a:pt x="353" y="11"/>
                    <a:pt x="524" y="182"/>
                    <a:pt x="524" y="392"/>
                  </a:cubicBezTo>
                  <a:cubicBezTo>
                    <a:pt x="524" y="440"/>
                    <a:pt x="515" y="485"/>
                    <a:pt x="499" y="527"/>
                  </a:cubicBezTo>
                  <a:cubicBezTo>
                    <a:pt x="510" y="532"/>
                    <a:pt x="519" y="538"/>
                    <a:pt x="528" y="544"/>
                  </a:cubicBezTo>
                  <a:cubicBezTo>
                    <a:pt x="544" y="500"/>
                    <a:pt x="553" y="453"/>
                    <a:pt x="553" y="403"/>
                  </a:cubicBezTo>
                  <a:cubicBezTo>
                    <a:pt x="553" y="180"/>
                    <a:pt x="373" y="0"/>
                    <a:pt x="150" y="0"/>
                  </a:cubicBezTo>
                  <a:cubicBezTo>
                    <a:pt x="97" y="0"/>
                    <a:pt x="46" y="10"/>
                    <a:pt x="0" y="29"/>
                  </a:cubicBezTo>
                  <a:cubicBezTo>
                    <a:pt x="2" y="31"/>
                    <a:pt x="3" y="34"/>
                    <a:pt x="5" y="37"/>
                  </a:cubicBezTo>
                  <a:cubicBezTo>
                    <a:pt x="48" y="20"/>
                    <a:pt x="94" y="11"/>
                    <a:pt x="143" y="11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</p:txBody>
        </p:sp>
        <p:sp>
          <p:nvSpPr>
            <p:cNvPr id="31" name="Freeform 9">
              <a:extLst>
                <a:ext uri="{FF2B5EF4-FFF2-40B4-BE49-F238E27FC236}">
                  <a16:creationId xmlns:a16="http://schemas.microsoft.com/office/drawing/2014/main" id="{1727E73B-97DC-4037-B3DA-4789E606650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89" y="1068"/>
              <a:ext cx="1032" cy="1035"/>
            </a:xfrm>
            <a:custGeom>
              <a:avLst/>
              <a:gdLst>
                <a:gd name="T0" fmla="*/ 397 w 578"/>
                <a:gd name="T1" fmla="*/ 546 h 579"/>
                <a:gd name="T2" fmla="*/ 15 w 578"/>
                <a:gd name="T3" fmla="*/ 164 h 579"/>
                <a:gd name="T4" fmla="*/ 49 w 578"/>
                <a:gd name="T5" fmla="*/ 7 h 579"/>
                <a:gd name="T6" fmla="*/ 40 w 578"/>
                <a:gd name="T7" fmla="*/ 0 h 579"/>
                <a:gd name="T8" fmla="*/ 0 w 578"/>
                <a:gd name="T9" fmla="*/ 175 h 579"/>
                <a:gd name="T10" fmla="*/ 404 w 578"/>
                <a:gd name="T11" fmla="*/ 579 h 579"/>
                <a:gd name="T12" fmla="*/ 578 w 578"/>
                <a:gd name="T13" fmla="*/ 539 h 579"/>
                <a:gd name="T14" fmla="*/ 557 w 578"/>
                <a:gd name="T15" fmla="*/ 510 h 579"/>
                <a:gd name="T16" fmla="*/ 397 w 578"/>
                <a:gd name="T17" fmla="*/ 546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8" h="579">
                  <a:moveTo>
                    <a:pt x="397" y="546"/>
                  </a:moveTo>
                  <a:cubicBezTo>
                    <a:pt x="186" y="546"/>
                    <a:pt x="15" y="375"/>
                    <a:pt x="15" y="164"/>
                  </a:cubicBezTo>
                  <a:cubicBezTo>
                    <a:pt x="15" y="108"/>
                    <a:pt x="27" y="55"/>
                    <a:pt x="49" y="7"/>
                  </a:cubicBezTo>
                  <a:cubicBezTo>
                    <a:pt x="46" y="5"/>
                    <a:pt x="43" y="2"/>
                    <a:pt x="40" y="0"/>
                  </a:cubicBezTo>
                  <a:cubicBezTo>
                    <a:pt x="15" y="53"/>
                    <a:pt x="0" y="112"/>
                    <a:pt x="0" y="175"/>
                  </a:cubicBezTo>
                  <a:cubicBezTo>
                    <a:pt x="0" y="398"/>
                    <a:pt x="181" y="579"/>
                    <a:pt x="404" y="579"/>
                  </a:cubicBezTo>
                  <a:cubicBezTo>
                    <a:pt x="466" y="579"/>
                    <a:pt x="525" y="565"/>
                    <a:pt x="578" y="539"/>
                  </a:cubicBezTo>
                  <a:cubicBezTo>
                    <a:pt x="570" y="531"/>
                    <a:pt x="563" y="521"/>
                    <a:pt x="557" y="510"/>
                  </a:cubicBezTo>
                  <a:cubicBezTo>
                    <a:pt x="508" y="533"/>
                    <a:pt x="454" y="546"/>
                    <a:pt x="397" y="546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</p:txBody>
        </p:sp>
      </p:grp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Satisfacción global con los servicios en el ámbito de empleo</a:t>
            </a:r>
            <a:br>
              <a:rPr lang="es-ES" dirty="0"/>
            </a:br>
            <a:endParaRPr lang="es-ES" dirty="0"/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22E44C78-4978-02AB-E536-3162F4E8FF9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776344" y="1917626"/>
            <a:ext cx="2295526" cy="2300288"/>
            <a:chOff x="-1289" y="654"/>
            <a:chExt cx="1446" cy="1449"/>
          </a:xfrm>
        </p:grpSpPr>
        <p:sp>
          <p:nvSpPr>
            <p:cNvPr id="9" name="AutoShape 3">
              <a:extLst>
                <a:ext uri="{FF2B5EF4-FFF2-40B4-BE49-F238E27FC236}">
                  <a16:creationId xmlns:a16="http://schemas.microsoft.com/office/drawing/2014/main" id="{1D8FCD53-59D2-2594-071F-59AF254F494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289" y="654"/>
              <a:ext cx="1446" cy="1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latin typeface="Montserrat" panose="00000500000000000000" pitchFamily="2" charset="0"/>
              </a:endParaRPr>
            </a:p>
          </p:txBody>
        </p:sp>
        <p:sp>
          <p:nvSpPr>
            <p:cNvPr id="10" name="Oval 5">
              <a:extLst>
                <a:ext uri="{FF2B5EF4-FFF2-40B4-BE49-F238E27FC236}">
                  <a16:creationId xmlns:a16="http://schemas.microsoft.com/office/drawing/2014/main" id="{54573C1C-9AE8-EE0E-842D-DEA01FF485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191" y="747"/>
              <a:ext cx="1264" cy="1266"/>
            </a:xfrm>
            <a:prstGeom prst="ellipse">
              <a:avLst/>
            </a:prstGeom>
            <a:solidFill>
              <a:srgbClr val="C35D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800" b="1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Montserrat" panose="00000500000000000000" pitchFamily="2" charset="0"/>
                </a:rPr>
                <a:t>2024</a:t>
              </a:r>
            </a:p>
            <a:p>
              <a:pPr algn="ctr"/>
              <a:r>
                <a:rPr lang="es-ES" sz="5400" b="1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Montserrat" panose="00000500000000000000" pitchFamily="2" charset="0"/>
                </a:rPr>
                <a:t>6,82</a:t>
              </a:r>
              <a:endParaRPr lang="es-ES" sz="28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" panose="00000500000000000000" pitchFamily="2" charset="0"/>
              </a:endParaRPr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FB00A486-55F7-3BA5-9533-1972C9B4744F}"/>
                </a:ext>
              </a:extLst>
            </p:cNvPr>
            <p:cNvSpPr>
              <a:spLocks/>
            </p:cNvSpPr>
            <p:nvPr/>
          </p:nvSpPr>
          <p:spPr bwMode="auto">
            <a:xfrm>
              <a:off x="-836" y="661"/>
              <a:ext cx="988" cy="972"/>
            </a:xfrm>
            <a:custGeom>
              <a:avLst/>
              <a:gdLst>
                <a:gd name="T0" fmla="*/ 143 w 553"/>
                <a:gd name="T1" fmla="*/ 11 h 544"/>
                <a:gd name="T2" fmla="*/ 524 w 553"/>
                <a:gd name="T3" fmla="*/ 392 h 544"/>
                <a:gd name="T4" fmla="*/ 499 w 553"/>
                <a:gd name="T5" fmla="*/ 527 h 544"/>
                <a:gd name="T6" fmla="*/ 528 w 553"/>
                <a:gd name="T7" fmla="*/ 544 h 544"/>
                <a:gd name="T8" fmla="*/ 553 w 553"/>
                <a:gd name="T9" fmla="*/ 403 h 544"/>
                <a:gd name="T10" fmla="*/ 150 w 553"/>
                <a:gd name="T11" fmla="*/ 0 h 544"/>
                <a:gd name="T12" fmla="*/ 0 w 553"/>
                <a:gd name="T13" fmla="*/ 29 h 544"/>
                <a:gd name="T14" fmla="*/ 5 w 553"/>
                <a:gd name="T15" fmla="*/ 37 h 544"/>
                <a:gd name="T16" fmla="*/ 143 w 553"/>
                <a:gd name="T17" fmla="*/ 11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3" h="544">
                  <a:moveTo>
                    <a:pt x="143" y="11"/>
                  </a:moveTo>
                  <a:cubicBezTo>
                    <a:pt x="353" y="11"/>
                    <a:pt x="524" y="182"/>
                    <a:pt x="524" y="392"/>
                  </a:cubicBezTo>
                  <a:cubicBezTo>
                    <a:pt x="524" y="440"/>
                    <a:pt x="515" y="485"/>
                    <a:pt x="499" y="527"/>
                  </a:cubicBezTo>
                  <a:cubicBezTo>
                    <a:pt x="510" y="532"/>
                    <a:pt x="519" y="538"/>
                    <a:pt x="528" y="544"/>
                  </a:cubicBezTo>
                  <a:cubicBezTo>
                    <a:pt x="544" y="500"/>
                    <a:pt x="553" y="453"/>
                    <a:pt x="553" y="403"/>
                  </a:cubicBezTo>
                  <a:cubicBezTo>
                    <a:pt x="553" y="180"/>
                    <a:pt x="373" y="0"/>
                    <a:pt x="150" y="0"/>
                  </a:cubicBezTo>
                  <a:cubicBezTo>
                    <a:pt x="97" y="0"/>
                    <a:pt x="46" y="10"/>
                    <a:pt x="0" y="29"/>
                  </a:cubicBezTo>
                  <a:cubicBezTo>
                    <a:pt x="2" y="31"/>
                    <a:pt x="3" y="34"/>
                    <a:pt x="5" y="37"/>
                  </a:cubicBezTo>
                  <a:cubicBezTo>
                    <a:pt x="48" y="20"/>
                    <a:pt x="94" y="11"/>
                    <a:pt x="143" y="11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latin typeface="Montserrat" panose="00000500000000000000" pitchFamily="2" charset="0"/>
              </a:endParaRPr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598C433B-2623-54DF-2EDB-A6F34C8EA720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89" y="1068"/>
              <a:ext cx="1032" cy="1035"/>
            </a:xfrm>
            <a:custGeom>
              <a:avLst/>
              <a:gdLst>
                <a:gd name="T0" fmla="*/ 397 w 578"/>
                <a:gd name="T1" fmla="*/ 546 h 579"/>
                <a:gd name="T2" fmla="*/ 15 w 578"/>
                <a:gd name="T3" fmla="*/ 164 h 579"/>
                <a:gd name="T4" fmla="*/ 49 w 578"/>
                <a:gd name="T5" fmla="*/ 7 h 579"/>
                <a:gd name="T6" fmla="*/ 40 w 578"/>
                <a:gd name="T7" fmla="*/ 0 h 579"/>
                <a:gd name="T8" fmla="*/ 0 w 578"/>
                <a:gd name="T9" fmla="*/ 175 h 579"/>
                <a:gd name="T10" fmla="*/ 404 w 578"/>
                <a:gd name="T11" fmla="*/ 579 h 579"/>
                <a:gd name="T12" fmla="*/ 578 w 578"/>
                <a:gd name="T13" fmla="*/ 539 h 579"/>
                <a:gd name="T14" fmla="*/ 557 w 578"/>
                <a:gd name="T15" fmla="*/ 510 h 579"/>
                <a:gd name="T16" fmla="*/ 397 w 578"/>
                <a:gd name="T17" fmla="*/ 546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8" h="579">
                  <a:moveTo>
                    <a:pt x="397" y="546"/>
                  </a:moveTo>
                  <a:cubicBezTo>
                    <a:pt x="186" y="546"/>
                    <a:pt x="15" y="375"/>
                    <a:pt x="15" y="164"/>
                  </a:cubicBezTo>
                  <a:cubicBezTo>
                    <a:pt x="15" y="108"/>
                    <a:pt x="27" y="55"/>
                    <a:pt x="49" y="7"/>
                  </a:cubicBezTo>
                  <a:cubicBezTo>
                    <a:pt x="46" y="5"/>
                    <a:pt x="43" y="2"/>
                    <a:pt x="40" y="0"/>
                  </a:cubicBezTo>
                  <a:cubicBezTo>
                    <a:pt x="15" y="53"/>
                    <a:pt x="0" y="112"/>
                    <a:pt x="0" y="175"/>
                  </a:cubicBezTo>
                  <a:cubicBezTo>
                    <a:pt x="0" y="398"/>
                    <a:pt x="181" y="579"/>
                    <a:pt x="404" y="579"/>
                  </a:cubicBezTo>
                  <a:cubicBezTo>
                    <a:pt x="466" y="579"/>
                    <a:pt x="525" y="565"/>
                    <a:pt x="578" y="539"/>
                  </a:cubicBezTo>
                  <a:cubicBezTo>
                    <a:pt x="570" y="531"/>
                    <a:pt x="563" y="521"/>
                    <a:pt x="557" y="510"/>
                  </a:cubicBezTo>
                  <a:cubicBezTo>
                    <a:pt x="508" y="533"/>
                    <a:pt x="454" y="546"/>
                    <a:pt x="397" y="546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>
                <a:latin typeface="Montserrat" panose="000005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68949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53309517-A267-4E37-AD56-192D4CCE1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dirty="0"/>
              <a:t>Expectativas de los universitarios respecto de las empresas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989967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Título"/>
          <p:cNvSpPr txBox="1">
            <a:spLocks/>
          </p:cNvSpPr>
          <p:nvPr/>
        </p:nvSpPr>
        <p:spPr>
          <a:xfrm>
            <a:off x="917928" y="404758"/>
            <a:ext cx="9601200" cy="114326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0" name="9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/>
              <a:t>Nivel de satisfacción en el ámbito</a:t>
            </a:r>
            <a:br>
              <a:rPr lang="es-ES" sz="3200" dirty="0"/>
            </a:br>
            <a:r>
              <a:rPr lang="es-ES" sz="3200" dirty="0"/>
              <a:t>de empleo</a:t>
            </a: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-82102" y="2126523"/>
            <a:ext cx="2576908" cy="400110"/>
          </a:xfrm>
          <a:prstGeom prst="rect">
            <a:avLst/>
          </a:prstGeom>
        </p:spPr>
        <p:txBody>
          <a:bodyPr wrap="square" lIns="180000" anchor="t">
            <a:spAutoFit/>
          </a:bodyPr>
          <a:lstStyle>
            <a:defPPr>
              <a:defRPr lang="es-ES"/>
            </a:defPPr>
            <a:lvl1pPr algn="ctr">
              <a:defRPr sz="2000" b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 algn="r">
              <a:spcAft>
                <a:spcPts val="1200"/>
              </a:spcAft>
            </a:pPr>
            <a:r>
              <a:rPr lang="es-ES" dirty="0">
                <a:ln>
                  <a:solidFill>
                    <a:srgbClr val="99CC00"/>
                  </a:solidFill>
                </a:ln>
                <a:solidFill>
                  <a:srgbClr val="99CC00"/>
                </a:solidFill>
                <a:latin typeface="+mj-lt"/>
              </a:rPr>
              <a:t>Mejor valoración</a:t>
            </a:r>
            <a:endParaRPr lang="es-ES" sz="1400" i="1" dirty="0">
              <a:ln>
                <a:solidFill>
                  <a:srgbClr val="99CC00"/>
                </a:solidFill>
              </a:ln>
              <a:solidFill>
                <a:srgbClr val="99CC00"/>
              </a:solidFill>
              <a:latin typeface="+mj-lt"/>
            </a:endParaRPr>
          </a:p>
        </p:txBody>
      </p:sp>
      <p:sp>
        <p:nvSpPr>
          <p:cNvPr id="17" name="2Text Box 2"/>
          <p:cNvSpPr txBox="1">
            <a:spLocks noChangeArrowheads="1"/>
          </p:cNvSpPr>
          <p:nvPr/>
        </p:nvSpPr>
        <p:spPr bwMode="auto">
          <a:xfrm>
            <a:off x="277938" y="5798493"/>
            <a:ext cx="2144860" cy="400110"/>
          </a:xfrm>
          <a:prstGeom prst="rect">
            <a:avLst/>
          </a:prstGeom>
        </p:spPr>
        <p:txBody>
          <a:bodyPr wrap="square" lIns="180000" anchor="t">
            <a:spAutoFit/>
          </a:bodyPr>
          <a:lstStyle>
            <a:defPPr>
              <a:defRPr lang="es-ES"/>
            </a:defPPr>
            <a:lvl1pPr algn="ctr">
              <a:defRPr sz="2000" b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 algn="r">
              <a:spcAft>
                <a:spcPts val="1200"/>
              </a:spcAft>
            </a:pPr>
            <a:r>
              <a:rPr lang="es-ES" dirty="0">
                <a:ln>
                  <a:solidFill>
                    <a:srgbClr val="FF4040"/>
                  </a:solidFill>
                </a:ln>
                <a:solidFill>
                  <a:srgbClr val="FF4040"/>
                </a:solidFill>
                <a:latin typeface="+mj-lt"/>
              </a:rPr>
              <a:t>Peor valoración</a:t>
            </a:r>
            <a:endParaRPr lang="es-ES" sz="1400" i="1" dirty="0">
              <a:ln>
                <a:solidFill>
                  <a:srgbClr val="FF4040"/>
                </a:solidFill>
              </a:ln>
              <a:solidFill>
                <a:srgbClr val="FF4040"/>
              </a:solidFill>
              <a:latin typeface="+mj-lt"/>
            </a:endParaRPr>
          </a:p>
        </p:txBody>
      </p:sp>
      <p:graphicFrame>
        <p:nvGraphicFramePr>
          <p:cNvPr id="18" name="17 Tabla"/>
          <p:cNvGraphicFramePr>
            <a:graphicFrameLocks noGrp="1"/>
          </p:cNvGraphicFramePr>
          <p:nvPr/>
        </p:nvGraphicFramePr>
        <p:xfrm>
          <a:off x="2998862" y="1914107"/>
          <a:ext cx="8843779" cy="4323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2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1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5999">
                <a:tc>
                  <a:txBody>
                    <a:bodyPr/>
                    <a:lstStyle/>
                    <a:p>
                      <a:endParaRPr lang="es-ES" sz="150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 marT="45709" marB="4570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50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</a:endParaRPr>
                    </a:p>
                  </a:txBody>
                  <a:tcPr marT="45709" marB="4570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kern="1200" dirty="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Recursos materiales (impresión, vídeo online…)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600" b="0" kern="1200" dirty="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7,26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 dirty="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Asesoramiento profesional de tutores y profesores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7,01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 dirty="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Material de orientación profesional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6,86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 dirty="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Web de servicios profesionales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6,77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 dirty="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Soporte/apoyo para la creación de sociedades/ emprendimiento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6,74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 dirty="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Publicaciones de prácticas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6,74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Talleres/ presentaciones de empresas organizadas por la universidad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>
                          <a:solidFill>
                            <a:srgbClr val="669900"/>
                          </a:solidFill>
                          <a:latin typeface="+mn-lt"/>
                          <a:ea typeface="+mn-ea"/>
                          <a:cs typeface="+mn-cs"/>
                        </a:rPr>
                        <a:t>6,74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Ferias de empleo/ trabajo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6,62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Ofertas de empleo/ bolsas de empleo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6,61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Talleres (entrevistas – currículum)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6,54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Sesiones informativas de trabajadores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6,47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es-ES" sz="16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Asesoramiento laboral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6,31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4" name="23 Triángulo rectángulo"/>
          <p:cNvSpPr/>
          <p:nvPr/>
        </p:nvSpPr>
        <p:spPr>
          <a:xfrm flipH="1" flipV="1">
            <a:off x="2545942" y="2207134"/>
            <a:ext cx="236896" cy="4319000"/>
          </a:xfrm>
          <a:prstGeom prst="rtTriangle">
            <a:avLst/>
          </a:prstGeom>
          <a:gradFill flip="none" rotWithShape="0">
            <a:gsLst>
              <a:gs pos="0">
                <a:srgbClr val="99CC00"/>
              </a:gs>
              <a:gs pos="100000">
                <a:srgbClr val="FF4040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prstClr val="white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093949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Título"/>
          <p:cNvSpPr txBox="1">
            <a:spLocks/>
          </p:cNvSpPr>
          <p:nvPr/>
        </p:nvSpPr>
        <p:spPr>
          <a:xfrm>
            <a:off x="917928" y="404758"/>
            <a:ext cx="9601200" cy="114326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  <a:spcAft>
                <a:spcPts val="600"/>
              </a:spcAft>
              <a:defRPr/>
            </a:pPr>
            <a:endParaRPr lang="es-ES" sz="3600" dirty="0">
              <a:ln>
                <a:solidFill>
                  <a:srgbClr val="CC6600"/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9" name="8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Satisfacción con los servicios de la universidad en el ámbito del empleo 2020 vs 2024</a:t>
            </a:r>
          </a:p>
        </p:txBody>
      </p:sp>
      <p:sp>
        <p:nvSpPr>
          <p:cNvPr id="12" name="5 Rectángulo">
            <a:extLst>
              <a:ext uri="{FF2B5EF4-FFF2-40B4-BE49-F238E27FC236}">
                <a16:creationId xmlns:a16="http://schemas.microsoft.com/office/drawing/2014/main" id="{8C60838D-771C-4E82-8F97-86DF702517B9}"/>
              </a:ext>
            </a:extLst>
          </p:cNvPr>
          <p:cNvSpPr/>
          <p:nvPr/>
        </p:nvSpPr>
        <p:spPr>
          <a:xfrm>
            <a:off x="341313" y="1445508"/>
            <a:ext cx="82021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spcAft>
                <a:spcPct val="15000"/>
              </a:spcAft>
              <a:tabLst>
                <a:tab pos="2867025" algn="l"/>
              </a:tabLst>
            </a:pPr>
            <a:r>
              <a:rPr lang="es-ES" altLang="es-ES" sz="1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¿Qué grado de satisfacción tienes con los servicios que te presta la universidad en el ámbito del empleo? (Valorar sólo los que hayas usado/ participado en alguna ocasión) Valores promedio. Escala de 0 a 10</a:t>
            </a:r>
          </a:p>
        </p:txBody>
      </p:sp>
      <p:graphicFrame>
        <p:nvGraphicFramePr>
          <p:cNvPr id="13" name="4 Tabla">
            <a:extLst>
              <a:ext uri="{FF2B5EF4-FFF2-40B4-BE49-F238E27FC236}">
                <a16:creationId xmlns:a16="http://schemas.microsoft.com/office/drawing/2014/main" id="{1A5EDA5E-FF14-4DC3-89DE-C11CBBDF9A07}"/>
              </a:ext>
            </a:extLst>
          </p:cNvPr>
          <p:cNvGraphicFramePr>
            <a:graphicFrameLocks noGrp="1"/>
          </p:cNvGraphicFramePr>
          <p:nvPr/>
        </p:nvGraphicFramePr>
        <p:xfrm>
          <a:off x="293603" y="1989939"/>
          <a:ext cx="3672000" cy="4248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81921012"/>
                    </a:ext>
                  </a:extLst>
                </a:gridCol>
              </a:tblGrid>
              <a:tr h="720167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0" kern="120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ORIENTACIÓN LABORAL</a:t>
                      </a:r>
                    </a:p>
                  </a:txBody>
                  <a:tcPr marL="72000" marR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05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 Narrow" pitchFamily="34" charset="0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48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rtl="0" fontAlgn="ctr"/>
                      <a:endParaRPr lang="es-ES" sz="1200" b="0" kern="120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2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5144615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Asesoramiento laboral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5,92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6,31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Asesoramiento profesional de tutores y profesores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6,69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7,01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Sesiones informativas de trabajadores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6,09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6,47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Material de orientación profesional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6,65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6,86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4" name="5 Tabla">
            <a:extLst>
              <a:ext uri="{FF2B5EF4-FFF2-40B4-BE49-F238E27FC236}">
                <a16:creationId xmlns:a16="http://schemas.microsoft.com/office/drawing/2014/main" id="{AA0E856A-AE05-4FB5-B1C0-4E34214E1E98}"/>
              </a:ext>
            </a:extLst>
          </p:cNvPr>
          <p:cNvGraphicFramePr>
            <a:graphicFrameLocks noGrp="1"/>
          </p:cNvGraphicFramePr>
          <p:nvPr/>
        </p:nvGraphicFramePr>
        <p:xfrm>
          <a:off x="4259207" y="1989939"/>
          <a:ext cx="3672000" cy="4248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480666605"/>
                    </a:ext>
                  </a:extLst>
                </a:gridCol>
              </a:tblGrid>
              <a:tr h="720167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0" kern="1200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srgbClr val="0070C0"/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OFERTA DE EMPLEO</a:t>
                      </a:r>
                    </a:p>
                  </a:txBody>
                  <a:tcPr marL="72000" marR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05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 Narrow" pitchFamily="34" charset="0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48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2" charset="0"/>
                        <a:cs typeface="Segoe UI" panose="020B0502040204020203" pitchFamily="34" charset="0"/>
                      </a:endParaRPr>
                    </a:p>
                  </a:txBody>
                  <a:tcPr marT="45731" marB="45731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547565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Publicaciones de prácticas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6,39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6,74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Ferias de empleo/ trabajo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6,22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6,62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Ofertas de empleo/ bolsas de empleo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6,24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6,61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endParaRPr lang="es-ES" sz="1400" b="0" kern="120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2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ES" sz="1300" b="0" kern="120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2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ES" sz="1300" b="0" kern="120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2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5" name="6 Tabla">
            <a:extLst>
              <a:ext uri="{FF2B5EF4-FFF2-40B4-BE49-F238E27FC236}">
                <a16:creationId xmlns:a16="http://schemas.microsoft.com/office/drawing/2014/main" id="{678C24D3-3374-4C2D-8D17-6E7D08F66D9D}"/>
              </a:ext>
            </a:extLst>
          </p:cNvPr>
          <p:cNvGraphicFramePr>
            <a:graphicFrameLocks noGrp="1"/>
          </p:cNvGraphicFramePr>
          <p:nvPr/>
        </p:nvGraphicFramePr>
        <p:xfrm>
          <a:off x="8224809" y="1989939"/>
          <a:ext cx="3672000" cy="4702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372742673"/>
                    </a:ext>
                  </a:extLst>
                </a:gridCol>
              </a:tblGrid>
              <a:tr h="720167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0" kern="1200" dirty="0">
                          <a:ln>
                            <a:solidFill>
                              <a:srgbClr val="00B0F0"/>
                            </a:solidFill>
                          </a:ln>
                          <a:solidFill>
                            <a:srgbClr val="00B0F0"/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SOPORTES Y TALLERES</a:t>
                      </a:r>
                    </a:p>
                  </a:txBody>
                  <a:tcPr marL="72000" marR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05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 Narrow" pitchFamily="34" charset="0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48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rtl="0" fontAlgn="ctr"/>
                      <a:endParaRPr lang="es-ES" sz="1200" b="0" kern="120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2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9365114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Talleres/ presentaciones de empresas organizadas por la universidad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6,34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6,74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Recursos materiales (impresión, vídeo online…)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6,92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7,26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Web de servicios profesionales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6,44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6,77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Talleres (entrevistas – currículum)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6,14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6,54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7798477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ES" sz="1400" b="0" kern="120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Soporte/apoyo para la creación de sociedades/ emprendimiento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</a:rPr>
                        <a:t>6,33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6,74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64C04E7D-41A6-46BA-AAE9-3693991A5DA4}"/>
              </a:ext>
            </a:extLst>
          </p:cNvPr>
          <p:cNvCxnSpPr>
            <a:cxnSpLocks/>
          </p:cNvCxnSpPr>
          <p:nvPr/>
        </p:nvCxnSpPr>
        <p:spPr>
          <a:xfrm>
            <a:off x="4112405" y="2277666"/>
            <a:ext cx="0" cy="396044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06898549-5352-4242-A96A-5139CEE0B643}"/>
              </a:ext>
            </a:extLst>
          </p:cNvPr>
          <p:cNvCxnSpPr>
            <a:cxnSpLocks/>
          </p:cNvCxnSpPr>
          <p:nvPr/>
        </p:nvCxnSpPr>
        <p:spPr>
          <a:xfrm>
            <a:off x="8078008" y="2277666"/>
            <a:ext cx="0" cy="396044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41017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8227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dirty="0"/>
              <a:t>Tipos de empresas en las que desean trabajar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6174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Título"/>
          <p:cNvSpPr txBox="1">
            <a:spLocks/>
          </p:cNvSpPr>
          <p:nvPr/>
        </p:nvSpPr>
        <p:spPr>
          <a:xfrm>
            <a:off x="917928" y="404758"/>
            <a:ext cx="9601200" cy="114326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>
              <a:latin typeface="Montserrat" panose="00000500000000000000" pitchFamily="2" charset="0"/>
            </a:endParaRPr>
          </a:p>
        </p:txBody>
      </p:sp>
      <p:graphicFrame>
        <p:nvGraphicFramePr>
          <p:cNvPr id="6" name="5 Gráfico"/>
          <p:cNvGraphicFramePr/>
          <p:nvPr>
            <p:extLst>
              <p:ext uri="{D42A27DB-BD31-4B8C-83A1-F6EECF244321}">
                <p14:modId xmlns:p14="http://schemas.microsoft.com/office/powerpoint/2010/main" val="690701552"/>
              </p:ext>
            </p:extLst>
          </p:nvPr>
        </p:nvGraphicFramePr>
        <p:xfrm>
          <a:off x="2433580" y="1979001"/>
          <a:ext cx="7316259" cy="3889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336431" y="2303759"/>
            <a:ext cx="2835327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90000"/>
              </a:lnSpc>
            </a:pPr>
            <a:r>
              <a:rPr lang="es-ES" sz="2000" dirty="0">
                <a:ln>
                  <a:solidFill>
                    <a:srgbClr val="669900"/>
                  </a:solidFill>
                </a:ln>
                <a:solidFill>
                  <a:srgbClr val="669900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Una compañía grande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36431" y="3304193"/>
            <a:ext cx="2835327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90000"/>
              </a:lnSpc>
            </a:pPr>
            <a:r>
              <a:rPr lang="es-ES" sz="2000" dirty="0">
                <a:ln>
                  <a:solidFill>
                    <a:srgbClr val="669900"/>
                  </a:solidFill>
                </a:ln>
                <a:solidFill>
                  <a:srgbClr val="669900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Una compañía multinacional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336431" y="4294009"/>
            <a:ext cx="2835327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90000"/>
              </a:lnSpc>
            </a:pPr>
            <a:r>
              <a:rPr lang="es-ES" sz="2000" dirty="0">
                <a:ln>
                  <a:solidFill>
                    <a:srgbClr val="669900"/>
                  </a:solidFill>
                </a:ln>
                <a:solidFill>
                  <a:srgbClr val="669900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Una multinacional extranjera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9018159" y="2469958"/>
            <a:ext cx="2817283" cy="3139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Una compañía pequeña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9018159" y="3359593"/>
            <a:ext cx="2817283" cy="5355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Una compañía con presencia sólo en Chile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9018159" y="4349410"/>
            <a:ext cx="2817283" cy="5355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Una multinacional chilena</a:t>
            </a:r>
          </a:p>
        </p:txBody>
      </p:sp>
      <p:sp>
        <p:nvSpPr>
          <p:cNvPr id="16" name="1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Preferencias de tipo de empresa</a:t>
            </a:r>
            <a:br>
              <a:rPr lang="es-ES" dirty="0"/>
            </a:br>
            <a:r>
              <a:rPr lang="es-ES" b="1" dirty="0"/>
              <a:t>Dónde</a:t>
            </a:r>
          </a:p>
        </p:txBody>
      </p:sp>
    </p:spTree>
    <p:extLst>
      <p:ext uri="{BB962C8B-B14F-4D97-AF65-F5344CB8AC3E}">
        <p14:creationId xmlns:p14="http://schemas.microsoft.com/office/powerpoint/2010/main" val="219841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334567" y="2320458"/>
            <a:ext cx="28255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90000"/>
              </a:lnSpc>
            </a:pPr>
            <a:r>
              <a:rPr lang="es-ES" sz="2000" dirty="0">
                <a:ln>
                  <a:solidFill>
                    <a:srgbClr val="669900"/>
                  </a:solidFill>
                </a:ln>
                <a:solidFill>
                  <a:srgbClr val="669900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Que me exija viajar</a:t>
            </a:r>
            <a:br>
              <a:rPr lang="es-ES" sz="2000" dirty="0">
                <a:ln>
                  <a:solidFill>
                    <a:srgbClr val="669900"/>
                  </a:solidFill>
                </a:ln>
                <a:solidFill>
                  <a:srgbClr val="669900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</a:br>
            <a:r>
              <a:rPr lang="es-ES" sz="2000" dirty="0">
                <a:ln>
                  <a:solidFill>
                    <a:srgbClr val="669900"/>
                  </a:solidFill>
                </a:ln>
                <a:solidFill>
                  <a:srgbClr val="669900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bastante/ mucho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34567" y="3181445"/>
            <a:ext cx="2825564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90000"/>
              </a:lnSpc>
            </a:pPr>
            <a:r>
              <a:rPr lang="es-ES" sz="2000" dirty="0">
                <a:ln>
                  <a:solidFill>
                    <a:srgbClr val="669900"/>
                  </a:solidFill>
                </a:ln>
                <a:solidFill>
                  <a:srgbClr val="669900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Con residencia total o parcial fuera de Chile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334567" y="4392082"/>
            <a:ext cx="2825564" cy="5355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90000"/>
              </a:lnSpc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Con salario variable y con altas posibilidades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9006534" y="2481532"/>
            <a:ext cx="2849313" cy="3139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En la que se viaje poco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9006534" y="3375343"/>
            <a:ext cx="2849313" cy="5355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Con residencia sólo en Chile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9006534" y="4392081"/>
            <a:ext cx="2849313" cy="5355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Con un salario fijo y más seguro</a:t>
            </a:r>
          </a:p>
        </p:txBody>
      </p:sp>
      <p:sp>
        <p:nvSpPr>
          <p:cNvPr id="16" name="1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Preferencias de tipo de empresa</a:t>
            </a:r>
            <a:br>
              <a:rPr lang="es-ES" dirty="0"/>
            </a:br>
            <a:r>
              <a:rPr lang="es-ES" b="1" dirty="0"/>
              <a:t>Ámbito y retribución</a:t>
            </a:r>
            <a:br>
              <a:rPr lang="es-ES" b="1" dirty="0"/>
            </a:br>
            <a:endParaRPr lang="es-ES" b="1" dirty="0"/>
          </a:p>
        </p:txBody>
      </p:sp>
      <p:graphicFrame>
        <p:nvGraphicFramePr>
          <p:cNvPr id="18" name="17 Gráfico"/>
          <p:cNvGraphicFramePr/>
          <p:nvPr>
            <p:extLst>
              <p:ext uri="{D42A27DB-BD31-4B8C-83A1-F6EECF244321}">
                <p14:modId xmlns:p14="http://schemas.microsoft.com/office/powerpoint/2010/main" val="3032057288"/>
              </p:ext>
            </p:extLst>
          </p:nvPr>
        </p:nvGraphicFramePr>
        <p:xfrm>
          <a:off x="2433580" y="1989634"/>
          <a:ext cx="7316259" cy="3889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4679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334566" y="2149726"/>
            <a:ext cx="2829061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90000"/>
              </a:lnSpc>
            </a:pPr>
            <a:r>
              <a:rPr lang="es-ES" sz="2000" dirty="0">
                <a:ln>
                  <a:solidFill>
                    <a:srgbClr val="669900"/>
                  </a:solidFill>
                </a:ln>
                <a:solidFill>
                  <a:srgbClr val="669900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Un trabajo que prime la autonomía e independencia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34566" y="3255427"/>
            <a:ext cx="2829061" cy="7571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90000"/>
              </a:lnSpc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Un trabajo con desarrollo profesional, aunque más inseguro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334566" y="4166417"/>
            <a:ext cx="2829061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90000"/>
              </a:lnSpc>
            </a:pPr>
            <a:r>
              <a:rPr lang="es-ES" sz="2000" dirty="0">
                <a:ln>
                  <a:solidFill>
                    <a:srgbClr val="669900"/>
                  </a:solidFill>
                </a:ln>
                <a:solidFill>
                  <a:srgbClr val="669900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Un trabajo en empresas de consultoría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8992778" y="2250078"/>
            <a:ext cx="2863068" cy="7571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Un trabajo en lo que lo fundamental es el trabajo en equipo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8992778" y="3310825"/>
            <a:ext cx="2863068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s-E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Un trabajo más estable y seguro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8992778" y="4166417"/>
            <a:ext cx="2863068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s-E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Un trabajo en empresas de fabricación-servicios</a:t>
            </a:r>
          </a:p>
        </p:txBody>
      </p:sp>
      <p:sp>
        <p:nvSpPr>
          <p:cNvPr id="16" name="1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Preferencias de tipo de empresa</a:t>
            </a:r>
            <a:br>
              <a:rPr lang="es-ES" dirty="0"/>
            </a:br>
            <a:r>
              <a:rPr lang="es-ES" b="1" dirty="0"/>
              <a:t>Tipo de trabajo</a:t>
            </a:r>
            <a:br>
              <a:rPr lang="es-ES" b="1" dirty="0"/>
            </a:br>
            <a:endParaRPr lang="es-ES" b="1" dirty="0"/>
          </a:p>
        </p:txBody>
      </p:sp>
      <p:graphicFrame>
        <p:nvGraphicFramePr>
          <p:cNvPr id="18" name="17 Gráfico"/>
          <p:cNvGraphicFramePr/>
          <p:nvPr>
            <p:extLst>
              <p:ext uri="{D42A27DB-BD31-4B8C-83A1-F6EECF244321}">
                <p14:modId xmlns:p14="http://schemas.microsoft.com/office/powerpoint/2010/main" val="2400584585"/>
              </p:ext>
            </p:extLst>
          </p:nvPr>
        </p:nvGraphicFramePr>
        <p:xfrm>
          <a:off x="2433580" y="1989634"/>
          <a:ext cx="7316259" cy="3889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2198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dirty="0"/>
              <a:t>Expectativas salariales y criterios de elección de empresa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12832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Expectativas de salario</a:t>
            </a:r>
            <a:br>
              <a:rPr lang="es-ES" dirty="0"/>
            </a:br>
            <a:r>
              <a:rPr lang="es-ES_tradnl" sz="3000" b="0" dirty="0"/>
              <a:t>Cuánto quieren ganar en su primer trabajo</a:t>
            </a:r>
            <a:endParaRPr lang="es-ES" sz="3000" b="0" dirty="0"/>
          </a:p>
        </p:txBody>
      </p:sp>
      <p:sp>
        <p:nvSpPr>
          <p:cNvPr id="30" name="12 Elipse">
            <a:extLst>
              <a:ext uri="{FF2B5EF4-FFF2-40B4-BE49-F238E27FC236}">
                <a16:creationId xmlns:a16="http://schemas.microsoft.com/office/drawing/2014/main" id="{9D0C396D-4D2A-4817-9542-91373D30C681}"/>
              </a:ext>
            </a:extLst>
          </p:cNvPr>
          <p:cNvSpPr/>
          <p:nvPr/>
        </p:nvSpPr>
        <p:spPr bwMode="auto">
          <a:xfrm>
            <a:off x="6671270" y="3040212"/>
            <a:ext cx="2693216" cy="2693838"/>
          </a:xfrm>
          <a:prstGeom prst="ellipse">
            <a:avLst/>
          </a:prstGeom>
          <a:solidFill>
            <a:srgbClr val="E03A05"/>
          </a:solidFill>
          <a:ln w="57150" algn="ctr">
            <a:solidFill>
              <a:schemeClr val="bg1"/>
            </a:solidFill>
            <a:round/>
            <a:headEnd/>
            <a:tailEnd/>
          </a:ln>
        </p:spPr>
        <p:txBody>
          <a:bodyPr wrap="none" lIns="18000" rIns="18000" rtlCol="0" anchor="ctr"/>
          <a:lstStyle/>
          <a:p>
            <a:pPr algn="ctr">
              <a:spcAft>
                <a:spcPct val="50000"/>
              </a:spcAft>
              <a:buClr>
                <a:srgbClr val="DF7100"/>
              </a:buClr>
              <a:buFont typeface="Lucida Bright" pitchFamily="18" charset="0"/>
              <a:buNone/>
            </a:pPr>
            <a:r>
              <a:rPr lang="es-ES" sz="4400" b="1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1.179.946</a:t>
            </a:r>
            <a:br>
              <a:rPr lang="es-ES" sz="400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</a:br>
            <a:r>
              <a:rPr lang="es-ES" sz="160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pesos chilenos/mensuales</a:t>
            </a:r>
            <a:endParaRPr lang="es-ES" sz="2000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Montserrat" panose="000005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31" name="12 Elipse">
            <a:extLst>
              <a:ext uri="{FF2B5EF4-FFF2-40B4-BE49-F238E27FC236}">
                <a16:creationId xmlns:a16="http://schemas.microsoft.com/office/drawing/2014/main" id="{F4A5BABA-6999-48A6-82C4-5BBE14E23CA1}"/>
              </a:ext>
            </a:extLst>
          </p:cNvPr>
          <p:cNvSpPr/>
          <p:nvPr/>
        </p:nvSpPr>
        <p:spPr bwMode="auto">
          <a:xfrm>
            <a:off x="2825926" y="3040212"/>
            <a:ext cx="2693216" cy="2693838"/>
          </a:xfrm>
          <a:prstGeom prst="ellipse">
            <a:avLst/>
          </a:prstGeom>
          <a:solidFill>
            <a:srgbClr val="F39322"/>
          </a:solidFill>
          <a:ln w="57150" algn="ctr">
            <a:solidFill>
              <a:schemeClr val="bg1"/>
            </a:solidFill>
            <a:round/>
            <a:headEnd/>
            <a:tailEnd/>
          </a:ln>
        </p:spPr>
        <p:txBody>
          <a:bodyPr wrap="none" lIns="18000" rIns="18000" rtlCol="0" anchor="ctr"/>
          <a:lstStyle/>
          <a:p>
            <a:pPr algn="ctr">
              <a:spcAft>
                <a:spcPct val="50000"/>
              </a:spcAft>
              <a:buClr>
                <a:srgbClr val="DF7100"/>
              </a:buClr>
              <a:buFont typeface="Lucida Bright" pitchFamily="18" charset="0"/>
              <a:buNone/>
            </a:pPr>
            <a:r>
              <a:rPr lang="es-ES" sz="4800" b="1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997.689</a:t>
            </a:r>
            <a:br>
              <a:rPr lang="es-ES" sz="400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</a:br>
            <a:r>
              <a:rPr lang="es-ES" sz="160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pesos chilenos/mensuales</a:t>
            </a:r>
            <a:endParaRPr lang="es-ES" sz="2000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Montserrat" panose="000005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7C458EF-3FA2-4856-B447-00E3D8B19D64}"/>
              </a:ext>
            </a:extLst>
          </p:cNvPr>
          <p:cNvSpPr txBox="1"/>
          <p:nvPr/>
        </p:nvSpPr>
        <p:spPr>
          <a:xfrm>
            <a:off x="3474265" y="2161663"/>
            <a:ext cx="13965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2023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2F031072-C817-4C70-82D5-C00CDD5EF64B}"/>
              </a:ext>
            </a:extLst>
          </p:cNvPr>
          <p:cNvSpPr txBox="1"/>
          <p:nvPr/>
        </p:nvSpPr>
        <p:spPr>
          <a:xfrm>
            <a:off x="7293962" y="2161663"/>
            <a:ext cx="14478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1927227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3 Título"/>
          <p:cNvSpPr txBox="1">
            <a:spLocks/>
          </p:cNvSpPr>
          <p:nvPr/>
        </p:nvSpPr>
        <p:spPr>
          <a:xfrm>
            <a:off x="190499" y="406582"/>
            <a:ext cx="11807825" cy="2158322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7000" b="1" kern="1200"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7000" b="1" i="0" u="none" strike="noStrike" kern="1200" cap="none" spc="0" normalizeH="0" baseline="0" noProof="0" dirty="0">
              <a:ln>
                <a:solidFill>
                  <a:sysClr val="windowText" lastClr="000000">
                    <a:lumMod val="50000"/>
                    <a:lumOff val="50000"/>
                  </a:sysClr>
                </a:solidFill>
              </a:ln>
              <a:solidFill>
                <a:sysClr val="windowText" lastClr="000000">
                  <a:lumMod val="50000"/>
                  <a:lumOff val="50000"/>
                </a:sysClr>
              </a:solidFill>
              <a:effectLst/>
              <a:uLnTx/>
              <a:uFillTx/>
              <a:latin typeface="Montserrat" panose="00000500000000000000" pitchFamily="2" charset="0"/>
              <a:ea typeface="+mj-ea"/>
              <a:cs typeface="+mj-cs"/>
            </a:endParaRPr>
          </a:p>
        </p:txBody>
      </p:sp>
      <p:sp>
        <p:nvSpPr>
          <p:cNvPr id="7" name="9 CuadroTexto">
            <a:extLst>
              <a:ext uri="{FF2B5EF4-FFF2-40B4-BE49-F238E27FC236}">
                <a16:creationId xmlns:a16="http://schemas.microsoft.com/office/drawing/2014/main" id="{A8C19D80-9DCC-4841-B26F-67041BE23C12}"/>
              </a:ext>
            </a:extLst>
          </p:cNvPr>
          <p:cNvSpPr txBox="1"/>
          <p:nvPr/>
        </p:nvSpPr>
        <p:spPr>
          <a:xfrm>
            <a:off x="344093" y="558999"/>
            <a:ext cx="3902030" cy="2312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defTabSz="914400">
              <a:lnSpc>
                <a:spcPct val="80000"/>
              </a:lnSpc>
              <a:spcBef>
                <a:spcPct val="0"/>
              </a:spcBef>
              <a:defRPr/>
            </a:pPr>
            <a:r>
              <a:rPr lang="es-ES" sz="45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ea typeface="+mj-ea"/>
                <a:cs typeface="+mj-cs"/>
              </a:rPr>
              <a:t>Criterios de</a:t>
            </a:r>
            <a:br>
              <a:rPr lang="es-ES" sz="45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ea typeface="+mj-ea"/>
                <a:cs typeface="+mj-cs"/>
              </a:rPr>
            </a:br>
            <a:r>
              <a:rPr lang="es-ES" sz="45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ea typeface="+mj-ea"/>
                <a:cs typeface="+mj-cs"/>
              </a:rPr>
              <a:t>elección de</a:t>
            </a:r>
            <a:br>
              <a:rPr lang="es-ES" sz="45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ea typeface="+mj-ea"/>
                <a:cs typeface="+mj-cs"/>
              </a:rPr>
            </a:br>
            <a:r>
              <a:rPr lang="es-ES" sz="45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ea typeface="+mj-ea"/>
                <a:cs typeface="+mj-cs"/>
              </a:rPr>
              <a:t>empresas</a:t>
            </a:r>
            <a:br>
              <a:rPr lang="es-ES" sz="45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ea typeface="+mj-ea"/>
                <a:cs typeface="+mj-cs"/>
              </a:rPr>
            </a:br>
            <a:r>
              <a:rPr lang="es-ES" sz="45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ea typeface="+mj-ea"/>
                <a:cs typeface="+mj-cs"/>
              </a:rPr>
              <a:t>para trabajar</a:t>
            </a:r>
          </a:p>
        </p:txBody>
      </p:sp>
      <p:sp>
        <p:nvSpPr>
          <p:cNvPr id="8" name="12 Rectángulo">
            <a:extLst>
              <a:ext uri="{FF2B5EF4-FFF2-40B4-BE49-F238E27FC236}">
                <a16:creationId xmlns:a16="http://schemas.microsoft.com/office/drawing/2014/main" id="{FD6A5586-8FEC-4CE2-A8CE-C716FBCB8648}"/>
              </a:ext>
            </a:extLst>
          </p:cNvPr>
          <p:cNvSpPr/>
          <p:nvPr/>
        </p:nvSpPr>
        <p:spPr>
          <a:xfrm>
            <a:off x="344093" y="2967549"/>
            <a:ext cx="373488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spcAft>
                <a:spcPct val="15000"/>
              </a:spcAft>
              <a:tabLst>
                <a:tab pos="2867025" algn="l"/>
              </a:tabLst>
              <a:defRPr/>
            </a:pPr>
            <a:r>
              <a:rPr lang="es-ES" altLang="es-ES" sz="1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ea typeface="Times New Roman" pitchFamily="18" charset="0"/>
                <a:cs typeface="Segoe UI" panose="020B0502040204020203" pitchFamily="34" charset="0"/>
              </a:rPr>
              <a:t>De los siguientes factores ¿qué es lo que más valoras en una empresa a la hora de elegirla como lugar para trabajar?</a:t>
            </a:r>
          </a:p>
        </p:txBody>
      </p:sp>
      <p:graphicFrame>
        <p:nvGraphicFramePr>
          <p:cNvPr id="9" name="13 Tabla">
            <a:extLst>
              <a:ext uri="{FF2B5EF4-FFF2-40B4-BE49-F238E27FC236}">
                <a16:creationId xmlns:a16="http://schemas.microsoft.com/office/drawing/2014/main" id="{64990C3C-EB08-4B92-B291-0162DE4B89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500261"/>
              </p:ext>
            </p:extLst>
          </p:nvPr>
        </p:nvGraphicFramePr>
        <p:xfrm>
          <a:off x="3977458" y="1269553"/>
          <a:ext cx="4419579" cy="5247137"/>
        </p:xfrm>
        <a:graphic>
          <a:graphicData uri="http://schemas.openxmlformats.org/drawingml/2006/table">
            <a:tbl>
              <a:tblPr firstRow="1" bandRow="1"/>
              <a:tblGrid>
                <a:gridCol w="441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Formación y desarrollo profesional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Buena retribución y beneficios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Un buen ambiente de trabajo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Calidad de vida (flexibilidad, teletrabajo, etc.)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Posibilidades de innovación-creatividad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Buenos jefes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Ofrece importantes retos laborales / profesionales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Meritocracia y reconocimiento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Comportamiento ético y responsable, preocupado por el impacto medioambiental y por contribuir a la sociedad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Diversidad e igualdad de oportunidades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Que la empresa sirva como trampolín para otros empleos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2287">
                <a:tc>
                  <a:txBody>
                    <a:bodyPr/>
                    <a:lstStyle/>
                    <a:p>
                      <a:pPr algn="r" fontAlgn="b"/>
                      <a:r>
                        <a:rPr lang="es-ES" sz="13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Segoe UI" panose="020B0502040204020203" pitchFamily="34" charset="0"/>
                        </a:rPr>
                        <a:t>Que sea una empresa de buena reputación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10" name="14 Gráfico">
            <a:extLst>
              <a:ext uri="{FF2B5EF4-FFF2-40B4-BE49-F238E27FC236}">
                <a16:creationId xmlns:a16="http://schemas.microsoft.com/office/drawing/2014/main" id="{41C78BF4-627C-4C36-B35D-D8F1268B29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21243268"/>
              </p:ext>
            </p:extLst>
          </p:nvPr>
        </p:nvGraphicFramePr>
        <p:xfrm>
          <a:off x="8349080" y="1125538"/>
          <a:ext cx="324000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0434566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ersonalizado">
  <a:themeElements>
    <a:clrScheme name="Merco Talento">
      <a:dk1>
        <a:sysClr val="windowText" lastClr="000000"/>
      </a:dk1>
      <a:lt1>
        <a:sysClr val="window" lastClr="FFFFFF"/>
      </a:lt1>
      <a:dk2>
        <a:srgbClr val="990099"/>
      </a:dk2>
      <a:lt2>
        <a:srgbClr val="EEECE1"/>
      </a:lt2>
      <a:accent1>
        <a:srgbClr val="4BACC6"/>
      </a:accent1>
      <a:accent2>
        <a:srgbClr val="E57300"/>
      </a:accent2>
      <a:accent3>
        <a:srgbClr val="FFC000"/>
      </a:accent3>
      <a:accent4>
        <a:srgbClr val="003399"/>
      </a:accent4>
      <a:accent5>
        <a:srgbClr val="CCCC00"/>
      </a:accent5>
      <a:accent6>
        <a:srgbClr val="7F6A33"/>
      </a:accent6>
      <a:hlink>
        <a:srgbClr val="0000FF"/>
      </a:hlink>
      <a:folHlink>
        <a:srgbClr val="800080"/>
      </a:folHlink>
    </a:clrScheme>
    <a:fontScheme name="Personalizado 3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rco Talento">
    <a:dk1>
      <a:sysClr val="windowText" lastClr="000000"/>
    </a:dk1>
    <a:lt1>
      <a:sysClr val="window" lastClr="FFFFFF"/>
    </a:lt1>
    <a:dk2>
      <a:srgbClr val="990099"/>
    </a:dk2>
    <a:lt2>
      <a:srgbClr val="EEECE1"/>
    </a:lt2>
    <a:accent1>
      <a:srgbClr val="4BACC6"/>
    </a:accent1>
    <a:accent2>
      <a:srgbClr val="E57300"/>
    </a:accent2>
    <a:accent3>
      <a:srgbClr val="FFC000"/>
    </a:accent3>
    <a:accent4>
      <a:srgbClr val="003399"/>
    </a:accent4>
    <a:accent5>
      <a:srgbClr val="CCCC00"/>
    </a:accent5>
    <a:accent6>
      <a:srgbClr val="7F6A33"/>
    </a:accent6>
    <a:hlink>
      <a:srgbClr val="0000FF"/>
    </a:hlink>
    <a:folHlink>
      <a:srgbClr val="800080"/>
    </a:folHlink>
  </a:clrScheme>
  <a:fontScheme name="Oficina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ici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Merco Talento">
    <a:dk1>
      <a:sysClr val="windowText" lastClr="000000"/>
    </a:dk1>
    <a:lt1>
      <a:sysClr val="window" lastClr="FFFFFF"/>
    </a:lt1>
    <a:dk2>
      <a:srgbClr val="990099"/>
    </a:dk2>
    <a:lt2>
      <a:srgbClr val="EEECE1"/>
    </a:lt2>
    <a:accent1>
      <a:srgbClr val="4BACC6"/>
    </a:accent1>
    <a:accent2>
      <a:srgbClr val="E57300"/>
    </a:accent2>
    <a:accent3>
      <a:srgbClr val="FFC000"/>
    </a:accent3>
    <a:accent4>
      <a:srgbClr val="003399"/>
    </a:accent4>
    <a:accent5>
      <a:srgbClr val="CCCC00"/>
    </a:accent5>
    <a:accent6>
      <a:srgbClr val="7F6A33"/>
    </a:accent6>
    <a:hlink>
      <a:srgbClr val="0000FF"/>
    </a:hlink>
    <a:folHlink>
      <a:srgbClr val="800080"/>
    </a:folHlink>
  </a:clrScheme>
  <a:fontScheme name="Oficina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ici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8683</TotalTime>
  <Words>1143</Words>
  <Application>Microsoft Office PowerPoint</Application>
  <PresentationFormat>Personalizado</PresentationFormat>
  <Paragraphs>297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7" baseType="lpstr">
      <vt:lpstr>Arial</vt:lpstr>
      <vt:lpstr>Lucida Bright</vt:lpstr>
      <vt:lpstr>Montserrat</vt:lpstr>
      <vt:lpstr>Caveat</vt:lpstr>
      <vt:lpstr>Diseño personalizado</vt:lpstr>
      <vt:lpstr>Presentación de PowerPoint</vt:lpstr>
      <vt:lpstr>Expectativas de los universitarios respecto de las empresas</vt:lpstr>
      <vt:lpstr>Tipos de empresas en las que desean trabajar</vt:lpstr>
      <vt:lpstr>Preferencias de tipo de empresa Dónde</vt:lpstr>
      <vt:lpstr>Preferencias de tipo de empresa Ámbito y retribución </vt:lpstr>
      <vt:lpstr>Preferencias de tipo de empresa Tipo de trabajo </vt:lpstr>
      <vt:lpstr>Expectativas salariales y criterios de elección de empresa</vt:lpstr>
      <vt:lpstr>Expectativas de salario Cuánto quieren ganar en su primer trabajo</vt:lpstr>
      <vt:lpstr>Presentación de PowerPoint</vt:lpstr>
      <vt:lpstr>¿Qué tienen en cuenta para elegir universidad?</vt:lpstr>
      <vt:lpstr>Factores de elección</vt:lpstr>
      <vt:lpstr>Presentación de PowerPoint</vt:lpstr>
      <vt:lpstr>Presentación de PowerPoint</vt:lpstr>
      <vt:lpstr>¿Cómo están de satisfechos con la universidad?</vt:lpstr>
      <vt:lpstr>Análisis evolutivo de la satisfacción global con la universidad</vt:lpstr>
      <vt:lpstr>Nivel de satisfacción por apartados</vt:lpstr>
      <vt:lpstr>Nivel de satisfacción por apartados</vt:lpstr>
      <vt:lpstr>Satisfacción con los servicios de las universidades en el ámbito del empleo</vt:lpstr>
      <vt:lpstr>Satisfacción global con los servicios en el ámbito de empleo </vt:lpstr>
      <vt:lpstr>Nivel de satisfacción en el ámbito de empleo</vt:lpstr>
      <vt:lpstr>Satisfacción con los servicios de la universidad en el ámbito del empleo 2020 vs 2024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Beatriz Calvo</dc:creator>
  <cp:lastModifiedBy>Roberto Ordóñez</cp:lastModifiedBy>
  <cp:revision>462</cp:revision>
  <cp:lastPrinted>2018-11-06T18:01:16Z</cp:lastPrinted>
  <dcterms:created xsi:type="dcterms:W3CDTF">2018-04-03T07:59:40Z</dcterms:created>
  <dcterms:modified xsi:type="dcterms:W3CDTF">2024-11-05T17:46:28Z</dcterms:modified>
</cp:coreProperties>
</file>